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6553200" cy="457200"/>
          </a:xfrm>
        </p:spPr>
        <p:txBody>
          <a:bodyPr>
            <a:normAutofit fontScale="25000" lnSpcReduction="20000"/>
          </a:bodyPr>
          <a:lstStyle/>
          <a:p>
            <a:r>
              <a:rPr lang="ru-RU" sz="6000" b="1" i="1" dirty="0">
                <a:solidFill>
                  <a:srgbClr val="FF0000"/>
                </a:solidFill>
              </a:rPr>
              <a:t>Организация работы над проектом</a:t>
            </a:r>
          </a:p>
          <a:p>
            <a:r>
              <a:rPr lang="ru-RU" sz="6000" b="1" i="1" dirty="0">
                <a:solidFill>
                  <a:srgbClr val="FF0000"/>
                </a:solidFill>
              </a:rPr>
              <a:t>по биологии</a:t>
            </a:r>
          </a:p>
          <a:p>
            <a:r>
              <a:rPr lang="ru-RU" sz="6000" b="1" i="1" dirty="0">
                <a:solidFill>
                  <a:srgbClr val="FF0000"/>
                </a:solidFill>
              </a:rPr>
              <a:t> (методические рекомендации)</a:t>
            </a:r>
          </a:p>
          <a:p>
            <a:endParaRPr lang="ru-RU" sz="6000" b="1" i="1" dirty="0">
              <a:solidFill>
                <a:srgbClr val="FF0000"/>
              </a:solidFill>
            </a:endParaRPr>
          </a:p>
          <a:p>
            <a:endParaRPr lang="ru-RU" sz="6000" b="1" i="1" dirty="0">
              <a:solidFill>
                <a:srgbClr val="FF0000"/>
              </a:solidFill>
            </a:endParaRPr>
          </a:p>
          <a:p>
            <a:r>
              <a:rPr lang="ru-RU" sz="6000" b="1" i="1" dirty="0">
                <a:solidFill>
                  <a:srgbClr val="0070C0"/>
                </a:solidFill>
              </a:rPr>
              <a:t>Учитель биологии </a:t>
            </a:r>
            <a:r>
              <a:rPr lang="ru-RU" sz="6000" b="1" i="1" dirty="0" err="1">
                <a:solidFill>
                  <a:srgbClr val="0070C0"/>
                </a:solidFill>
              </a:rPr>
              <a:t>Н.Н.Тинина</a:t>
            </a:r>
            <a:endParaRPr lang="ru-RU" sz="6000" b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739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думаем,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мы будем действовать, какими способами будем решать задачи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этапа. Нам потребуется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литературой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проекта, мы будем собирать информацию, анализировать ее, сравнивать различные точки зрения и факты, делать выводы. Далее мы разработаем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для участников анкетирования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проведем опрос, подсчитаем результаты, проанализируем их и сделаем выводы.</a:t>
            </a:r>
          </a:p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Опробовав на себе некоторые способы борьбы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бессонницей и предложив нескольким ребятам и взрослым тоже опробовать их, выясним мнение участников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этой основе создадим конечный продукт.</a:t>
            </a:r>
          </a:p>
        </p:txBody>
      </p:sp>
    </p:spTree>
    <p:extLst>
      <p:ext uri="{BB962C8B-B14F-4D97-AF65-F5344CB8AC3E}">
        <p14:creationId xmlns:p14="http://schemas.microsoft.com/office/powerpoint/2010/main" val="3359368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Теперь необходимо продумать, в каком порядке будут выполняться все шаги, т.е. </a:t>
            </a:r>
            <a:r>
              <a:rPr lang="ru-RU" sz="2800" b="1" dirty="0">
                <a:solidFill>
                  <a:srgbClr val="FF0000"/>
                </a:solidFill>
              </a:rPr>
              <a:t>создать план </a:t>
            </a:r>
            <a:r>
              <a:rPr lang="ru-RU" sz="2800" b="1" dirty="0"/>
              <a:t>работы над проектом, можно ли будет изменить ход работы, если возникнут какие-то проблемы, например, сначала провести опрос, а потом изучать литературу и собирать информацию и т.п.</a:t>
            </a:r>
          </a:p>
          <a:p>
            <a:r>
              <a:rPr lang="ru-RU" sz="2800" b="1" dirty="0"/>
              <a:t> </a:t>
            </a:r>
          </a:p>
          <a:p>
            <a:r>
              <a:rPr lang="ru-RU" sz="2800" b="1" dirty="0"/>
              <a:t>Мы знаем, когда будет проходить защита проекта, значит, можно распланировать сроки выполнения всех этапов работы, продумать ее </a:t>
            </a:r>
            <a:r>
              <a:rPr lang="ru-RU" sz="2800" b="1" dirty="0">
                <a:solidFill>
                  <a:srgbClr val="FF0000"/>
                </a:solidFill>
              </a:rPr>
              <a:t>график.</a:t>
            </a:r>
          </a:p>
        </p:txBody>
      </p:sp>
    </p:spTree>
    <p:extLst>
      <p:ext uri="{BB962C8B-B14F-4D97-AF65-F5344CB8AC3E}">
        <p14:creationId xmlns:p14="http://schemas.microsoft.com/office/powerpoint/2010/main" val="157575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4"/>
            <a:ext cx="8136904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И еще следует подумать,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какие ресурсы для предстоящей работы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 у нас есть, и что еще нам понадобится. Какие у нас есть книги и другие источники информации и какие необходимо приобрести. Умеем ли мы разрабатывать опросники или этому придется научиться (где, как и когда мы это будем делать). Кто будет участвовать в эксперименте (как их убедить это делать). Как будет выглядеть проектный продукт (все ли есть для </a:t>
            </a:r>
            <a:r>
              <a:rPr lang="ru-RU" sz="2800" b="1" dirty="0" err="1">
                <a:latin typeface="Times New Roman"/>
                <a:ea typeface="TimesNewRomanPSMT"/>
                <a:cs typeface="Times New Roman"/>
              </a:rPr>
              <a:t>того,чтобы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 он получился удобным для потребителя).</a:t>
            </a:r>
            <a:endParaRPr lang="ru-RU" sz="28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1897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26099"/>
            <a:ext cx="8496943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В нашем случае сначала было запланировано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изучение литературы 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и других источников по проблеме бессонницы.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Далее планировалось самостоятельно придумать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опросники для детей и взрослых 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(этому предстояло научиться с помощью школьного психолога).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Потом –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провести опросы и обработать их результаты 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(потребуется помощь учителя информатики).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Затем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обобщить и проанализировать полученные данные и на их основе разработать «Советы» 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(здесь поможет эксперт – учитель биологии).</a:t>
            </a:r>
            <a:endParaRPr lang="ru-RU" sz="28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2211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280920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Далее предлагаем нескольким ученикам и нескольким взрослым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опробовать наши «Советы», обсуждаем их мнения и вносим коррективы в проектный продукт, 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еще раз обсуждаем его с экспертом.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И, наконец, создаем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окончательный вариант «Советов», оформляем его в виде настенного постера 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(помогут ребята из школьных вестей)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и проводим демонстрацию проектного продукта на классном часе </a:t>
            </a: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(в дальнейшем этот постер будет размещен на школьном стенде «Готовимся к экзаменам»).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TimesNewRomanPSMT"/>
                <a:cs typeface="Times New Roman"/>
              </a:rPr>
              <a:t> 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5932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того, как будет завершено создание проектного продукта,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приступаем к написанию отчета о ходе работы над проектом, а затем репетируем защиту проекта.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необходимо убедиться, что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разработанный план точно ведет к достижению цели проекта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Здесь всегда (даже если это сильный ученик) необходима обратная связь, помощь учителя. 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детальной разработки плана начинается его реализация.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78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Удачным опытом является проведение </a:t>
            </a:r>
            <a:r>
              <a:rPr lang="ru-RU" sz="2800" b="1" dirty="0">
                <a:solidFill>
                  <a:srgbClr val="FF0000"/>
                </a:solidFill>
              </a:rPr>
              <a:t>предзащиты проекта</a:t>
            </a:r>
            <a:r>
              <a:rPr lang="ru-RU" sz="2800" b="1" dirty="0"/>
              <a:t>, когда автор представляет тему, проблему, цель, ожидаемый результат и план работы группе экспертов. </a:t>
            </a:r>
          </a:p>
          <a:p>
            <a:endParaRPr lang="ru-RU" sz="2800" b="1" dirty="0"/>
          </a:p>
          <a:p>
            <a:r>
              <a:rPr lang="ru-RU" sz="2800" b="1" dirty="0"/>
              <a:t> Необходимо точно убедиться, что план проекта эффективен. Часто самому автору бывают не видны недочеты созданного им плана, поэтому необходима его экспертная оценка и доработка в случае необходимости. </a:t>
            </a:r>
          </a:p>
        </p:txBody>
      </p:sp>
    </p:spTree>
    <p:extLst>
      <p:ext uri="{BB962C8B-B14F-4D97-AF65-F5344CB8AC3E}">
        <p14:creationId xmlns:p14="http://schemas.microsoft.com/office/powerpoint/2010/main" val="1487871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4430" y="476672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Аня, будучи тревожной девочкой, педантично придерживалась намеченного плана. Это давало ей чувство уверенности, что она – на правильном пути. Правда, возникли трудности, когда пришлось привлечь других ребят к участию в эксперименте.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был найден: на уроке биологии учительница дала Ане несколько минут, чтобы анонсировать свой проект и показать ребятам практическую пользу, которую может принести всем ученикам класса проектный продукт,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будет создан в результате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484745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24744"/>
            <a:ext cx="763284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с Аней работа завершалась в преддверии экзаменов за курс 9-го класса, и проектный продукт претерпел изменения, он превратился в </a:t>
            </a:r>
          </a:p>
          <a:p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«Советы девятиклассникам, как быстро уснуть, крепко спать и хорошо выспаться перед экзаменом»</a:t>
            </a:r>
          </a:p>
        </p:txBody>
      </p:sp>
    </p:spTree>
    <p:extLst>
      <p:ext uri="{BB962C8B-B14F-4D97-AF65-F5344CB8AC3E}">
        <p14:creationId xmlns:p14="http://schemas.microsoft.com/office/powerpoint/2010/main" val="673839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767" y="116632"/>
            <a:ext cx="88924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приведенного примера ясно, какие учебные и воспитательные задачи были решены в данном случае. </a:t>
            </a:r>
          </a:p>
          <a:p>
            <a:r>
              <a:rPr lang="ru-RU" sz="2800" b="1" i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непосредственно предметных знаний по биологии, девочка расширила свои практические навыки в области информатики, получила новые знания и опыт в области психологии, наладила контакты с одноклассниками и ребятами из других классов, научилась сотрудничать с взрослыми людьми. </a:t>
            </a:r>
          </a:p>
          <a:p>
            <a:r>
              <a:rPr lang="ru-RU" sz="2800" b="1" i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 научилась преодолевать свою застенчивость, повысила самооценку и статус в группе сверстников. Учитель в данном случае занял позицию эксперта, что дало Ане опыт ответственности, </a:t>
            </a:r>
            <a:r>
              <a:rPr lang="ru-RU" sz="28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самостоятельности,инициативности</a:t>
            </a:r>
            <a:r>
              <a:rPr lang="ru-RU" sz="2800" b="1" i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84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28739"/>
            <a:ext cx="8064896" cy="5503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671185" algn="l"/>
                <a:tab pos="6210935" algn="l"/>
              </a:tabLst>
            </a:pPr>
            <a:r>
              <a:rPr lang="ru-RU" sz="2800" b="1" dirty="0">
                <a:ea typeface="TimesNewRomanPSMT"/>
                <a:cs typeface="Times New Roman"/>
              </a:rPr>
              <a:t>Посмотрим, как можно организовать индивидуальную работу на примере одного проекта.</a:t>
            </a:r>
            <a:endParaRPr lang="ru-RU" sz="2800" b="1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TimesNewRomanPSMT"/>
                <a:cs typeface="Times New Roman"/>
              </a:rPr>
              <a:t>Самым трудным для многих учащихся является первый этап работы, когда необходимо выбрать тему проекта (этап </a:t>
            </a:r>
            <a:r>
              <a:rPr lang="ru-RU" sz="2800" b="1" dirty="0" err="1">
                <a:ea typeface="TimesNewRomanPSMT"/>
                <a:cs typeface="Times New Roman"/>
              </a:rPr>
              <a:t>проблематизации</a:t>
            </a:r>
            <a:r>
              <a:rPr lang="ru-RU" sz="2800" b="1" dirty="0">
                <a:ea typeface="TimesNewRomanPSMT"/>
                <a:cs typeface="Times New Roman"/>
              </a:rPr>
              <a:t>). Лучше, если учитель не будет предлагать готовые темы, а постарается выяснить интересы и проблемы самого учащегося, которые он мог бы самостоятельно решить в ходе работы над проектом.</a:t>
            </a:r>
            <a:endParaRPr lang="ru-RU" sz="2800" b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110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280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Девятиклассница Аня долго не могла решить, какой проект ей делать. В ходе беседы с учительницей биологии она рассказала, что в последнее время с трудом засыпает, плохо спит ночью, тяжело встает утром и постоянно хочет спать. Из этой же беседы девочка узнала, что с подобными проблемами сталкивается множество людей разных возрастов, особенно</a:t>
            </a:r>
            <a:endParaRPr lang="ru-RU" sz="28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тяжело переносят недостаток сна дети и подростки. </a:t>
            </a:r>
            <a:endParaRPr lang="ru-RU" sz="2800" b="1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039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стала вырисовываться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исходная проблема проекта:                                                          «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Преодоление бессонницы »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Причем решение данной проблемы для автора проекта имеет практический смысл, побуждает действовать. </a:t>
            </a:r>
          </a:p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была сформулирована так: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бороться с бессонницей?».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48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теперь Аня поняла, что, выполняя данный проект, она сможет решить собственную проблему и помочь другим людям, поэтому  девочка активно включилась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 целеполагания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найти способ решения проблемы бессонницы.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была сформулирована так: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тем, кто страдает от бессонницы.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4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268760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надо разработать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борьбы с бессонницей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подумать, в каком виде представить их публике. </a:t>
            </a:r>
          </a:p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 называемый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(он будет воплощен в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проектном продукте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который тоже возникает на этапе целеполагания. 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случае этот результат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(проектный продукт) –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для тех, кто страдает от бессонницы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369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36712"/>
            <a:ext cx="8856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автору проекта с помощью учителя необходимо убедиться, что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проблемой, целью и ожидаемым результатом существует необходимая связь.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надо ответить на вопросы: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ты достигнешь цели своего проекта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(помочь тем, кто страдает от бессонницы),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ли решена его проблема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(преодоление бессонницы)?</a:t>
            </a:r>
          </a:p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ты создашь предполагаемый проектный продукт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(советы для тех, кто страдает от бессонницы),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ли достигнута цель проекта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(помочь тем, кто страдает от бессонницы)?</a:t>
            </a:r>
          </a:p>
        </p:txBody>
      </p:sp>
    </p:spTree>
    <p:extLst>
      <p:ext uri="{BB962C8B-B14F-4D97-AF65-F5344CB8AC3E}">
        <p14:creationId xmlns:p14="http://schemas.microsoft.com/office/powerpoint/2010/main" val="305823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96752"/>
            <a:ext cx="7704856" cy="402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В данном случае на оба эти вопроса  были даны положительные ответы.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NewRomanPSMT"/>
                <a:cs typeface="Times New Roman"/>
              </a:rPr>
              <a:t>Значит, можно двигаться дальше, то есть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NewRomanPSMT"/>
                <a:cs typeface="Times New Roman"/>
              </a:rPr>
              <a:t>определить задачи, которые предстоит решить, выявить способы, которыми будут решаться эти задачи, установить порядок, в котором будут осуществляться основные этапы работы.</a:t>
            </a:r>
            <a:endParaRPr lang="ru-RU" sz="2800" b="1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2122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0862" y="404664"/>
            <a:ext cx="8424936" cy="5998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Сейчас Ане необходимо продумать, какие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задачи надо решить на пути к конечной цели проекта. </a:t>
            </a:r>
            <a:r>
              <a:rPr lang="ru-RU" sz="28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Надо изучить природу сна и причины его нарушения; выяснить, сталкиваются ли с этой проблемой другие ребята, родители, учителя; найти информацию о способах борьбы с</a:t>
            </a:r>
            <a:endParaRPr lang="ru-RU" sz="28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бессонницей, опробовать их самой и попросить нескольких одноклассников и взрослых применить их на практике, выяснить эффективность предложенных способов, выбрать лучшие из них и составить окончательный вариант.</a:t>
            </a:r>
            <a:endParaRPr lang="ru-RU" sz="2800" b="1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83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194</TotalTime>
  <Words>1224</Words>
  <Application>Microsoft Office PowerPoint</Application>
  <PresentationFormat>Экран (4:3)</PresentationFormat>
  <Paragraphs>61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Book Antiqua</vt:lpstr>
      <vt:lpstr>Calibri</vt:lpstr>
      <vt:lpstr>Century Gothic</vt:lpstr>
      <vt:lpstr>Times New Roman</vt:lpstr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Тинина Наталья Николаевна</cp:lastModifiedBy>
  <cp:revision>14</cp:revision>
  <dcterms:created xsi:type="dcterms:W3CDTF">2018-03-29T13:25:19Z</dcterms:created>
  <dcterms:modified xsi:type="dcterms:W3CDTF">2024-09-30T16:07:50Z</dcterms:modified>
</cp:coreProperties>
</file>