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2"/>
  </p:notesMasterIdLst>
  <p:sldIdLst>
    <p:sldId id="331" r:id="rId2"/>
    <p:sldId id="340" r:id="rId3"/>
    <p:sldId id="341" r:id="rId4"/>
    <p:sldId id="307" r:id="rId5"/>
    <p:sldId id="316" r:id="rId6"/>
    <p:sldId id="308" r:id="rId7"/>
    <p:sldId id="344" r:id="rId8"/>
    <p:sldId id="313" r:id="rId9"/>
    <p:sldId id="309" r:id="rId10"/>
    <p:sldId id="310" r:id="rId11"/>
    <p:sldId id="311" r:id="rId12"/>
    <p:sldId id="323" r:id="rId13"/>
    <p:sldId id="325" r:id="rId14"/>
    <p:sldId id="326" r:id="rId15"/>
    <p:sldId id="327" r:id="rId16"/>
    <p:sldId id="329" r:id="rId17"/>
    <p:sldId id="312" r:id="rId18"/>
    <p:sldId id="330" r:id="rId19"/>
    <p:sldId id="318" r:id="rId20"/>
    <p:sldId id="342" r:id="rId21"/>
  </p:sldIdLst>
  <p:sldSz cx="9144000" cy="6858000" type="screen4x3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660"/>
  </p:normalViewPr>
  <p:slideViewPr>
    <p:cSldViewPr>
      <p:cViewPr varScale="1">
        <p:scale>
          <a:sx n="83" d="100"/>
          <a:sy n="83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363"/>
          </a:xfrm>
          <a:prstGeom prst="rect">
            <a:avLst/>
          </a:prstGeom>
        </p:spPr>
        <p:txBody>
          <a:bodyPr vert="horz" lIns="91678" tIns="45839" rIns="91678" bIns="458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363"/>
          </a:xfrm>
          <a:prstGeom prst="rect">
            <a:avLst/>
          </a:prstGeom>
        </p:spPr>
        <p:txBody>
          <a:bodyPr vert="horz" lIns="91678" tIns="45839" rIns="91678" bIns="45839" rtlCol="0"/>
          <a:lstStyle>
            <a:lvl1pPr algn="r">
              <a:defRPr sz="1200"/>
            </a:lvl1pPr>
          </a:lstStyle>
          <a:p>
            <a:fld id="{83026313-9D6E-4723-8D19-1651CDE5D3F1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3638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78" tIns="45839" rIns="91678" bIns="458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7"/>
            <a:ext cx="5486400" cy="4476274"/>
          </a:xfrm>
          <a:prstGeom prst="rect">
            <a:avLst/>
          </a:prstGeom>
        </p:spPr>
        <p:txBody>
          <a:bodyPr vert="horz" lIns="91678" tIns="45839" rIns="91678" bIns="4583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7363"/>
          </a:xfrm>
          <a:prstGeom prst="rect">
            <a:avLst/>
          </a:prstGeom>
        </p:spPr>
        <p:txBody>
          <a:bodyPr vert="horz" lIns="91678" tIns="45839" rIns="91678" bIns="458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7363"/>
          </a:xfrm>
          <a:prstGeom prst="rect">
            <a:avLst/>
          </a:prstGeom>
        </p:spPr>
        <p:txBody>
          <a:bodyPr vert="horz" lIns="91678" tIns="45839" rIns="91678" bIns="45839" rtlCol="0" anchor="b"/>
          <a:lstStyle>
            <a:lvl1pPr algn="r">
              <a:defRPr sz="1200"/>
            </a:lvl1pPr>
          </a:lstStyle>
          <a:p>
            <a:fld id="{E3735BC9-B8FB-4526-8944-863F6112D3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008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4882" indent="-286493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5972" indent="-229194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4361" indent="-229194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62749" indent="-229194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21138" indent="-22919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9527" indent="-22919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37915" indent="-22919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96304" indent="-22919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180E84-C7FB-4A55-978E-EAA514128357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35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1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1032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1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830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985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68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5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97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77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130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9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11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908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18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587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DCC2C-7515-4895-936A-6EA237787B90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9220077-E8AB-4552-A16A-301E9271E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43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en.rian.ru/images/15991/02/159910255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&#1060;&#1080;&#1083;&#1100;&#1084;_0001.wmv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u.wikipedia.org/w/index.php?title=%D0%A4%D0%B0%D0%B9%D0%BB:Johannes_Kepler_1610.jpg&amp;filetimestamp=2005122022365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ea5a9fecff149301df653b0f6f21184e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323850"/>
            <a:ext cx="5040312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091444" y="5229200"/>
            <a:ext cx="74398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Начинаем наш урок!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1066800"/>
          </a:xfrm>
        </p:spPr>
        <p:txBody>
          <a:bodyPr/>
          <a:lstStyle/>
          <a:p>
            <a:pPr eaLnBrk="1" hangingPunct="1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Задача (средняя скорость движения)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Дата 3"/>
          <p:cNvSpPr>
            <a:spLocks noGrp="1"/>
          </p:cNvSpPr>
          <p:nvPr>
            <p:ph type="dt" sz="half" idx="10"/>
          </p:nvPr>
        </p:nvSpPr>
        <p:spPr>
          <a:xfrm>
            <a:off x="5643563" y="0"/>
            <a:ext cx="3348037" cy="214313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СРЕДНЕЕ АРИФМЕТИЧЕСКОЕ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39552" y="1412776"/>
            <a:ext cx="8072437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tx1">
                    <a:lumMod val="50000"/>
                  </a:schemeClr>
                </a:solidFill>
              </a:rPr>
              <a:t>Автомобиль двигался 3,2 ч по шоссе со скоростью 90 км/ч, затем 1,5 часа по грунтовой дороге со скоростью 45 км/ч, наконец, 0,3 ч по проселочной дороге со скоростью 30 км/ч. Найдите </a:t>
            </a:r>
            <a:r>
              <a:rPr lang="ru-RU" sz="2400" i="1" dirty="0">
                <a:solidFill>
                  <a:srgbClr val="FF0000"/>
                </a:solidFill>
              </a:rPr>
              <a:t>среднюю скорость движения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</a:rPr>
              <a:t>автомобиля на всем пути.</a:t>
            </a:r>
          </a:p>
        </p:txBody>
      </p:sp>
      <p:pic>
        <p:nvPicPr>
          <p:cNvPr id="6" name="Рисунок 5" descr="шосс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3" y="3357563"/>
            <a:ext cx="2335212" cy="1749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1278277268_grunt.jpg"/>
          <p:cNvPicPr>
            <a:picLocks noChangeAspect="1"/>
          </p:cNvPicPr>
          <p:nvPr/>
        </p:nvPicPr>
        <p:blipFill>
          <a:blip r:embed="rId3" cstate="print"/>
          <a:srcRect l="6250" b="8333"/>
          <a:stretch>
            <a:fillRect/>
          </a:stretch>
        </p:blipFill>
        <p:spPr>
          <a:xfrm>
            <a:off x="3143250" y="3786188"/>
            <a:ext cx="2338388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0_4f91e_a225497b_X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57875" y="4286250"/>
            <a:ext cx="2366963" cy="1571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8788" y="5286375"/>
            <a:ext cx="1363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Black" pitchFamily="34" charset="0"/>
              </a:rPr>
              <a:t>1. </a:t>
            </a:r>
            <a:r>
              <a:rPr lang="ru-RU">
                <a:latin typeface="Arial Black" pitchFamily="34" charset="0"/>
              </a:rPr>
              <a:t>Шоссе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071813" y="5643563"/>
            <a:ext cx="2779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Arial Black" pitchFamily="34" charset="0"/>
              </a:rPr>
              <a:t>2</a:t>
            </a:r>
            <a:r>
              <a:rPr lang="en-US">
                <a:latin typeface="Arial Black" pitchFamily="34" charset="0"/>
              </a:rPr>
              <a:t>. </a:t>
            </a:r>
            <a:r>
              <a:rPr lang="ru-RU">
                <a:latin typeface="Arial Black" pitchFamily="34" charset="0"/>
              </a:rPr>
              <a:t>Грунтовая дорога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786438" y="6072188"/>
            <a:ext cx="3197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Arial Black" pitchFamily="34" charset="0"/>
              </a:rPr>
              <a:t>3</a:t>
            </a:r>
            <a:r>
              <a:rPr lang="en-US">
                <a:latin typeface="Arial Black" pitchFamily="34" charset="0"/>
              </a:rPr>
              <a:t>. </a:t>
            </a:r>
            <a:r>
              <a:rPr lang="ru-RU">
                <a:latin typeface="Arial Black" pitchFamily="34" charset="0"/>
              </a:rPr>
              <a:t>Проселочная дорога</a:t>
            </a:r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>
                <a:latin typeface="Times New Roman" pitchFamily="18" charset="0"/>
                <a:cs typeface="Times New Roman" pitchFamily="18" charset="0"/>
              </a:rPr>
            </a:b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Дата 3"/>
          <p:cNvSpPr>
            <a:spLocks noGrp="1"/>
          </p:cNvSpPr>
          <p:nvPr>
            <p:ph type="dt" sz="half" idx="10"/>
          </p:nvPr>
        </p:nvSpPr>
        <p:spPr>
          <a:xfrm>
            <a:off x="5643563" y="0"/>
            <a:ext cx="3348037" cy="214313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СРЕДНЕЕ АРИФМЕТИЧЕСКОЕ</a:t>
            </a:r>
            <a:endParaRPr lang="en-US" dirty="0"/>
          </a:p>
        </p:txBody>
      </p:sp>
      <p:sp>
        <p:nvSpPr>
          <p:cNvPr id="2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5 А класс</a:t>
            </a:r>
            <a:endParaRPr lang="en-US" dirty="0"/>
          </a:p>
        </p:txBody>
      </p:sp>
      <p:sp>
        <p:nvSpPr>
          <p:cNvPr id="30" name="Text Box 36"/>
          <p:cNvSpPr txBox="1">
            <a:spLocks noChangeArrowheads="1"/>
          </p:cNvSpPr>
          <p:nvPr/>
        </p:nvSpPr>
        <p:spPr bwMode="auto">
          <a:xfrm>
            <a:off x="0" y="4143375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 dirty="0" smtClean="0">
                <a:latin typeface="Bookman Old Style" pitchFamily="18" charset="0"/>
              </a:rPr>
              <a:t>1) </a:t>
            </a:r>
            <a:r>
              <a:rPr lang="en-US" sz="2000" b="1" i="1" dirty="0" smtClean="0">
                <a:latin typeface="Bookman Old Style" pitchFamily="18" charset="0"/>
              </a:rPr>
              <a:t>3</a:t>
            </a:r>
            <a:r>
              <a:rPr lang="ru-RU" sz="2000" b="1" i="1" dirty="0">
                <a:latin typeface="Bookman Old Style" pitchFamily="18" charset="0"/>
              </a:rPr>
              <a:t>,</a:t>
            </a:r>
            <a:r>
              <a:rPr lang="en-US" sz="2000" b="1" i="1" dirty="0">
                <a:latin typeface="Bookman Old Style" pitchFamily="18" charset="0"/>
              </a:rPr>
              <a:t>2</a:t>
            </a:r>
            <a:r>
              <a:rPr lang="ru-RU" sz="2000" b="1" i="1" dirty="0">
                <a:latin typeface="Bookman Old Style" pitchFamily="18" charset="0"/>
              </a:rPr>
              <a:t> </a:t>
            </a:r>
            <a:r>
              <a:rPr lang="en-US" sz="2000" b="1" i="1" dirty="0">
                <a:latin typeface="Bookman Old Style" pitchFamily="18" charset="0"/>
              </a:rPr>
              <a:t>·</a:t>
            </a:r>
            <a:r>
              <a:rPr lang="ru-RU" sz="2000" b="1" i="1" dirty="0">
                <a:latin typeface="Bookman Old Style" pitchFamily="18" charset="0"/>
              </a:rPr>
              <a:t> </a:t>
            </a:r>
            <a:r>
              <a:rPr lang="en-US" sz="2000" b="1" i="1" dirty="0">
                <a:latin typeface="Bookman Old Style" pitchFamily="18" charset="0"/>
              </a:rPr>
              <a:t>90</a:t>
            </a:r>
            <a:r>
              <a:rPr lang="ru-RU" sz="2000" b="1" i="1" dirty="0">
                <a:latin typeface="Bookman Old Style" pitchFamily="18" charset="0"/>
              </a:rPr>
              <a:t> + </a:t>
            </a:r>
            <a:r>
              <a:rPr lang="en-US" sz="2000" b="1" i="1" dirty="0">
                <a:latin typeface="Bookman Old Style" pitchFamily="18" charset="0"/>
              </a:rPr>
              <a:t>1</a:t>
            </a:r>
            <a:r>
              <a:rPr lang="ru-RU" sz="2000" b="1" i="1" dirty="0">
                <a:latin typeface="Bookman Old Style" pitchFamily="18" charset="0"/>
              </a:rPr>
              <a:t>,</a:t>
            </a:r>
            <a:r>
              <a:rPr lang="en-US" sz="2000" b="1" i="1" dirty="0">
                <a:latin typeface="Bookman Old Style" pitchFamily="18" charset="0"/>
              </a:rPr>
              <a:t>5</a:t>
            </a:r>
            <a:r>
              <a:rPr lang="ru-RU" sz="2000" b="1" i="1" dirty="0">
                <a:latin typeface="Bookman Old Style" pitchFamily="18" charset="0"/>
              </a:rPr>
              <a:t> </a:t>
            </a:r>
            <a:r>
              <a:rPr lang="en-US" sz="2000" b="1" i="1" dirty="0">
                <a:latin typeface="Bookman Old Style" pitchFamily="18" charset="0"/>
              </a:rPr>
              <a:t>·</a:t>
            </a:r>
            <a:r>
              <a:rPr lang="ru-RU" sz="2000" b="1" i="1" dirty="0">
                <a:latin typeface="Bookman Old Style" pitchFamily="18" charset="0"/>
              </a:rPr>
              <a:t> </a:t>
            </a:r>
            <a:r>
              <a:rPr lang="en-US" sz="2000" b="1" i="1" dirty="0">
                <a:latin typeface="Bookman Old Style" pitchFamily="18" charset="0"/>
              </a:rPr>
              <a:t>45 + 0,3 · 30</a:t>
            </a:r>
            <a:r>
              <a:rPr lang="ru-RU" sz="2000" b="1" i="1" dirty="0">
                <a:latin typeface="Bookman Old Style" pitchFamily="18" charset="0"/>
              </a:rPr>
              <a:t> = </a:t>
            </a:r>
            <a:r>
              <a:rPr lang="en-US" sz="2000" b="1" i="1" dirty="0">
                <a:latin typeface="Bookman Old Style" pitchFamily="18" charset="0"/>
              </a:rPr>
              <a:t>288</a:t>
            </a:r>
            <a:r>
              <a:rPr lang="ru-RU" sz="2000" b="1" i="1" dirty="0">
                <a:latin typeface="Bookman Old Style" pitchFamily="18" charset="0"/>
              </a:rPr>
              <a:t> + </a:t>
            </a:r>
            <a:r>
              <a:rPr lang="en-US" sz="2000" b="1" i="1" dirty="0">
                <a:latin typeface="Bookman Old Style" pitchFamily="18" charset="0"/>
              </a:rPr>
              <a:t>67,5 + </a:t>
            </a:r>
            <a:r>
              <a:rPr lang="en-US" sz="2000" b="1" i="1" dirty="0" smtClean="0">
                <a:latin typeface="Bookman Old Style" pitchFamily="18" charset="0"/>
              </a:rPr>
              <a:t>9=364,5(</a:t>
            </a:r>
            <a:r>
              <a:rPr lang="ru-RU" sz="2000" b="1" i="1" dirty="0">
                <a:latin typeface="Bookman Old Style" pitchFamily="18" charset="0"/>
              </a:rPr>
              <a:t>км) – весь путь</a:t>
            </a:r>
            <a:endParaRPr lang="en-US" sz="2000" b="1" i="1" dirty="0">
              <a:latin typeface="Bookman Old Style" pitchFamily="18" charset="0"/>
            </a:endParaRPr>
          </a:p>
        </p:txBody>
      </p:sp>
      <p:sp>
        <p:nvSpPr>
          <p:cNvPr id="33" name="Line 39"/>
          <p:cNvSpPr>
            <a:spLocks noChangeShapeType="1"/>
          </p:cNvSpPr>
          <p:nvPr/>
        </p:nvSpPr>
        <p:spPr bwMode="auto">
          <a:xfrm>
            <a:off x="1403350" y="2178050"/>
            <a:ext cx="1584325" cy="0"/>
          </a:xfrm>
          <a:prstGeom prst="line">
            <a:avLst/>
          </a:prstGeom>
          <a:noFill/>
          <a:ln w="22225">
            <a:solidFill>
              <a:srgbClr val="993366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1547813" y="174625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006C31"/>
                </a:solidFill>
              </a:rPr>
              <a:t>90 км/ч</a:t>
            </a:r>
          </a:p>
        </p:txBody>
      </p:sp>
      <p:sp>
        <p:nvSpPr>
          <p:cNvPr id="35" name="AutoShape 41"/>
          <p:cNvSpPr>
            <a:spLocks/>
          </p:cNvSpPr>
          <p:nvPr/>
        </p:nvSpPr>
        <p:spPr bwMode="auto">
          <a:xfrm rot="-5400000">
            <a:off x="2443956" y="656432"/>
            <a:ext cx="288925" cy="4176712"/>
          </a:xfrm>
          <a:prstGeom prst="leftBrace">
            <a:avLst>
              <a:gd name="adj1" fmla="val 109960"/>
              <a:gd name="adj2" fmla="val 50000"/>
            </a:avLst>
          </a:prstGeom>
          <a:noFill/>
          <a:ln w="22225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AutoShape 43"/>
          <p:cNvSpPr>
            <a:spLocks/>
          </p:cNvSpPr>
          <p:nvPr/>
        </p:nvSpPr>
        <p:spPr bwMode="auto">
          <a:xfrm rot="-5400000">
            <a:off x="5830887" y="1484313"/>
            <a:ext cx="288925" cy="2520950"/>
          </a:xfrm>
          <a:prstGeom prst="leftBrace">
            <a:avLst>
              <a:gd name="adj1" fmla="val 66369"/>
              <a:gd name="adj2" fmla="val 50000"/>
            </a:avLst>
          </a:prstGeom>
          <a:noFill/>
          <a:ln w="22225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" name="Text Box 44"/>
          <p:cNvSpPr txBox="1">
            <a:spLocks noChangeArrowheads="1"/>
          </p:cNvSpPr>
          <p:nvPr/>
        </p:nvSpPr>
        <p:spPr bwMode="auto">
          <a:xfrm>
            <a:off x="1714500" y="3028950"/>
            <a:ext cx="1806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006600"/>
                </a:solidFill>
              </a:rPr>
              <a:t>3,2</a:t>
            </a:r>
            <a:r>
              <a:rPr lang="ru-RU" sz="2400" i="1">
                <a:solidFill>
                  <a:srgbClr val="006C31"/>
                </a:solidFill>
              </a:rPr>
              <a:t> часа</a:t>
            </a:r>
          </a:p>
        </p:txBody>
      </p:sp>
      <p:sp>
        <p:nvSpPr>
          <p:cNvPr id="39" name="Text Box 48"/>
          <p:cNvSpPr txBox="1">
            <a:spLocks noChangeArrowheads="1"/>
          </p:cNvSpPr>
          <p:nvPr/>
        </p:nvSpPr>
        <p:spPr bwMode="auto">
          <a:xfrm>
            <a:off x="5286375" y="3028950"/>
            <a:ext cx="1638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006600"/>
                </a:solidFill>
              </a:rPr>
              <a:t>1,5</a:t>
            </a:r>
            <a:r>
              <a:rPr lang="ru-RU" sz="2400" i="1">
                <a:solidFill>
                  <a:srgbClr val="006C31"/>
                </a:solidFill>
              </a:rPr>
              <a:t> часа</a:t>
            </a:r>
          </a:p>
        </p:txBody>
      </p:sp>
      <p:sp>
        <p:nvSpPr>
          <p:cNvPr id="40" name="Line 49"/>
          <p:cNvSpPr>
            <a:spLocks noChangeShapeType="1"/>
          </p:cNvSpPr>
          <p:nvPr/>
        </p:nvSpPr>
        <p:spPr bwMode="auto">
          <a:xfrm>
            <a:off x="5130800" y="2178050"/>
            <a:ext cx="1584325" cy="0"/>
          </a:xfrm>
          <a:prstGeom prst="line">
            <a:avLst/>
          </a:prstGeom>
          <a:noFill/>
          <a:ln w="22225">
            <a:solidFill>
              <a:srgbClr val="993366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41" name="Text Box 50"/>
          <p:cNvSpPr txBox="1">
            <a:spLocks noChangeArrowheads="1"/>
          </p:cNvSpPr>
          <p:nvPr/>
        </p:nvSpPr>
        <p:spPr bwMode="auto">
          <a:xfrm>
            <a:off x="4989513" y="174625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006C31"/>
                </a:solidFill>
              </a:rPr>
              <a:t> 45 км/ч</a:t>
            </a:r>
          </a:p>
        </p:txBody>
      </p:sp>
      <p:sp>
        <p:nvSpPr>
          <p:cNvPr id="43" name="Text Box 52"/>
          <p:cNvSpPr txBox="1">
            <a:spLocks noChangeArrowheads="1"/>
          </p:cNvSpPr>
          <p:nvPr/>
        </p:nvSpPr>
        <p:spPr bwMode="auto">
          <a:xfrm>
            <a:off x="-5928" y="5162550"/>
            <a:ext cx="914992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 dirty="0" smtClean="0">
                <a:latin typeface="Bookman Old Style" pitchFamily="18" charset="0"/>
              </a:rPr>
              <a:t>2) </a:t>
            </a:r>
            <a:r>
              <a:rPr lang="en-US" sz="2000" b="1" i="1" dirty="0" smtClean="0">
                <a:latin typeface="Bookman Old Style" pitchFamily="18" charset="0"/>
              </a:rPr>
              <a:t>36</a:t>
            </a:r>
            <a:r>
              <a:rPr lang="ru-RU" sz="2000" b="1" i="1" dirty="0">
                <a:latin typeface="Bookman Old Style" pitchFamily="18" charset="0"/>
              </a:rPr>
              <a:t>4,5 : </a:t>
            </a:r>
            <a:r>
              <a:rPr lang="en-US" sz="2000" b="1" i="1" dirty="0">
                <a:latin typeface="Bookman Old Style" pitchFamily="18" charset="0"/>
              </a:rPr>
              <a:t>(3,2 +1,5 + 0,3)</a:t>
            </a:r>
            <a:r>
              <a:rPr lang="ru-RU" sz="2000" b="1" i="1" dirty="0">
                <a:latin typeface="Bookman Old Style" pitchFamily="18" charset="0"/>
              </a:rPr>
              <a:t> =</a:t>
            </a:r>
            <a:r>
              <a:rPr lang="en-US" sz="2000" b="1" i="1" dirty="0">
                <a:latin typeface="Bookman Old Style" pitchFamily="18" charset="0"/>
              </a:rPr>
              <a:t> 364,5 : 5=</a:t>
            </a:r>
            <a:r>
              <a:rPr lang="ru-RU" sz="2000" b="1" i="1" dirty="0">
                <a:latin typeface="Bookman Old Style" pitchFamily="18" charset="0"/>
              </a:rPr>
              <a:t> </a:t>
            </a:r>
            <a:r>
              <a:rPr lang="en-US" sz="2000" b="1" i="1" dirty="0">
                <a:latin typeface="Bookman Old Style" pitchFamily="18" charset="0"/>
              </a:rPr>
              <a:t>72</a:t>
            </a:r>
            <a:r>
              <a:rPr lang="ru-RU" sz="2000" b="1" i="1" dirty="0">
                <a:latin typeface="Bookman Old Style" pitchFamily="18" charset="0"/>
              </a:rPr>
              <a:t>,9</a:t>
            </a:r>
            <a:r>
              <a:rPr lang="en-US" sz="2000" b="1" i="1" dirty="0">
                <a:latin typeface="Bookman Old Style" pitchFamily="18" charset="0"/>
              </a:rPr>
              <a:t> (</a:t>
            </a:r>
            <a:r>
              <a:rPr lang="ru-RU" sz="2000" b="1" i="1" dirty="0">
                <a:latin typeface="Bookman Old Style" pitchFamily="18" charset="0"/>
              </a:rPr>
              <a:t>км/ч) </a:t>
            </a:r>
          </a:p>
          <a:p>
            <a:pPr>
              <a:spcBef>
                <a:spcPct val="50000"/>
              </a:spcBef>
            </a:pPr>
            <a:r>
              <a:rPr lang="ru-RU" sz="2000" b="1" i="1" dirty="0">
                <a:latin typeface="Bookman Old Style" pitchFamily="18" charset="0"/>
              </a:rPr>
              <a:t>Ответ: </a:t>
            </a:r>
            <a:r>
              <a:rPr lang="ru-RU" sz="2000" b="1" i="1" dirty="0">
                <a:solidFill>
                  <a:srgbClr val="FF0000"/>
                </a:solidFill>
                <a:latin typeface="Bookman Old Style" pitchFamily="18" charset="0"/>
              </a:rPr>
              <a:t>средняя скорость движения </a:t>
            </a:r>
            <a:r>
              <a:rPr lang="ru-RU" sz="2000" b="1" i="1" dirty="0">
                <a:latin typeface="Bookman Old Style" pitchFamily="18" charset="0"/>
              </a:rPr>
              <a:t>72,2 км/ч</a:t>
            </a:r>
            <a:endParaRPr lang="en-US" sz="2000" b="1" i="1" dirty="0">
              <a:latin typeface="Bookman Old Style" pitchFamily="18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500063" y="2600325"/>
            <a:ext cx="8001000" cy="1588"/>
          </a:xfrm>
          <a:prstGeom prst="line">
            <a:avLst/>
          </a:prstGeom>
          <a:ln w="19050" cmpd="sng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utoShape 43"/>
          <p:cNvSpPr>
            <a:spLocks/>
          </p:cNvSpPr>
          <p:nvPr/>
        </p:nvSpPr>
        <p:spPr bwMode="auto">
          <a:xfrm rot="-5400000">
            <a:off x="7739063" y="2127250"/>
            <a:ext cx="288925" cy="1235075"/>
          </a:xfrm>
          <a:prstGeom prst="leftBrace">
            <a:avLst>
              <a:gd name="adj1" fmla="val 66377"/>
              <a:gd name="adj2" fmla="val 50000"/>
            </a:avLst>
          </a:prstGeom>
          <a:noFill/>
          <a:ln w="22225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6" name="Line 49"/>
          <p:cNvSpPr>
            <a:spLocks noChangeShapeType="1"/>
          </p:cNvSpPr>
          <p:nvPr/>
        </p:nvSpPr>
        <p:spPr bwMode="auto">
          <a:xfrm>
            <a:off x="7494588" y="2171700"/>
            <a:ext cx="863600" cy="0"/>
          </a:xfrm>
          <a:prstGeom prst="line">
            <a:avLst/>
          </a:prstGeom>
          <a:noFill/>
          <a:ln w="22225">
            <a:solidFill>
              <a:srgbClr val="993366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7" name="Text Box 50"/>
          <p:cNvSpPr txBox="1">
            <a:spLocks noChangeArrowheads="1"/>
          </p:cNvSpPr>
          <p:nvPr/>
        </p:nvSpPr>
        <p:spPr bwMode="auto">
          <a:xfrm>
            <a:off x="7215188" y="17145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006C31"/>
                </a:solidFill>
              </a:rPr>
              <a:t> 30 км/ч</a:t>
            </a:r>
          </a:p>
        </p:txBody>
      </p:sp>
      <p:sp>
        <p:nvSpPr>
          <p:cNvPr id="58" name="Text Box 48"/>
          <p:cNvSpPr txBox="1">
            <a:spLocks noChangeArrowheads="1"/>
          </p:cNvSpPr>
          <p:nvPr/>
        </p:nvSpPr>
        <p:spPr bwMode="auto">
          <a:xfrm>
            <a:off x="7148513" y="2995613"/>
            <a:ext cx="16383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006600"/>
                </a:solidFill>
              </a:rPr>
              <a:t>0,3</a:t>
            </a:r>
            <a:r>
              <a:rPr lang="ru-RU" sz="2400" i="1">
                <a:solidFill>
                  <a:srgbClr val="006C31"/>
                </a:solidFill>
              </a:rPr>
              <a:t> часа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3" grpId="0" animBg="1"/>
      <p:bldP spid="34" grpId="0"/>
      <p:bldP spid="35" grpId="0" animBg="1"/>
      <p:bldP spid="36" grpId="0" animBg="1"/>
      <p:bldP spid="37" grpId="0"/>
      <p:bldP spid="39" grpId="0"/>
      <p:bldP spid="40" grpId="0" animBg="1"/>
      <p:bldP spid="41" grpId="0"/>
      <p:bldP spid="43" grpId="0"/>
      <p:bldP spid="55" grpId="0" animBg="1"/>
      <p:bldP spid="56" grpId="0" animBg="1"/>
      <p:bldP spid="57" grpId="0"/>
      <p:bldP spid="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507288" cy="1700808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accent1"/>
                </a:solidFill>
                <a:latin typeface="+mn-lt"/>
              </a:rPr>
              <a:t>Исследовательская работа</a:t>
            </a:r>
            <a:endParaRPr lang="ru-RU" sz="44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2958472"/>
            <a:ext cx="6768752" cy="1224136"/>
          </a:xfrm>
        </p:spPr>
        <p:txBody>
          <a:bodyPr>
            <a:normAutofit/>
          </a:bodyPr>
          <a:lstStyle/>
          <a:p>
            <a:pPr marL="651510" indent="-514350">
              <a:buNone/>
            </a:pPr>
            <a:r>
              <a:rPr lang="ru-RU" dirty="0" smtClean="0"/>
              <a:t>   </a:t>
            </a:r>
          </a:p>
          <a:p>
            <a:pPr marL="651510" indent="-514350" algn="ctr">
              <a:buNone/>
            </a:pPr>
            <a:r>
              <a:rPr lang="ru-RU" dirty="0" smtClean="0"/>
              <a:t>  </a:t>
            </a:r>
            <a:r>
              <a:rPr lang="ru-RU" dirty="0" smtClean="0"/>
              <a:t>Верно ли, что длина среднего пальца вашей руки есть среднее арифметическое длин всех пальцев руки?</a:t>
            </a:r>
            <a:endParaRPr lang="ru-RU" dirty="0"/>
          </a:p>
        </p:txBody>
      </p:sp>
      <p:pic>
        <p:nvPicPr>
          <p:cNvPr id="32774" name="Picture 6" descr="http://im8-tub-ru.yandex.net/i?id=34373329-10-72&amp;n=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40768"/>
            <a:ext cx="2016224" cy="1428750"/>
          </a:xfrm>
          <a:prstGeom prst="rect">
            <a:avLst/>
          </a:prstGeom>
          <a:noFill/>
        </p:spPr>
      </p:pic>
      <p:pic>
        <p:nvPicPr>
          <p:cNvPr id="32778" name="Picture 10" descr="http://im6-tub-ru.yandex.net/i?id=223356231-52-72&amp;n=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653136"/>
            <a:ext cx="1872208" cy="2016224"/>
          </a:xfrm>
          <a:prstGeom prst="rect">
            <a:avLst/>
          </a:prstGeom>
          <a:noFill/>
        </p:spPr>
      </p:pic>
      <p:pic>
        <p:nvPicPr>
          <p:cNvPr id="32781" name="Picture 13"/>
          <p:cNvPicPr>
            <a:picLocks noChangeAspect="1" noChangeArrowheads="1"/>
          </p:cNvPicPr>
          <p:nvPr/>
        </p:nvPicPr>
        <p:blipFill>
          <a:blip r:embed="rId4" cstate="print">
            <a:lum bright="-43000"/>
          </a:blip>
          <a:stretch>
            <a:fillRect/>
          </a:stretch>
        </p:blipFill>
        <p:spPr bwMode="auto">
          <a:xfrm>
            <a:off x="5220072" y="1385602"/>
            <a:ext cx="1584176" cy="13978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920880" cy="2160240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>Инженер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636912"/>
            <a:ext cx="9144000" cy="188789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  В сентябре инженер </a:t>
            </a:r>
            <a:r>
              <a:rPr lang="ru-RU" sz="2800" dirty="0"/>
              <a:t>получил зарплату 20,2 тысячи рублей, в октябре 19,8 тысяч рублей, а в ноябре 20 тысяч рублей. Сколько тысяч рублей </a:t>
            </a:r>
            <a:r>
              <a:rPr lang="ru-RU" sz="2800" dirty="0" smtClean="0"/>
              <a:t>в </a:t>
            </a:r>
            <a:r>
              <a:rPr lang="ru-RU" sz="2800" dirty="0"/>
              <a:t>среднем </a:t>
            </a:r>
            <a:r>
              <a:rPr lang="ru-RU" sz="2800" dirty="0" smtClean="0"/>
              <a:t>получает инженер </a:t>
            </a:r>
            <a:r>
              <a:rPr lang="ru-RU" sz="2800" dirty="0"/>
              <a:t>в месяц</a:t>
            </a:r>
            <a:r>
              <a:rPr lang="ru-RU" sz="2800" dirty="0" smtClean="0"/>
              <a:t>?</a:t>
            </a:r>
            <a:endParaRPr lang="ru-RU" dirty="0"/>
          </a:p>
        </p:txBody>
      </p:sp>
      <p:pic>
        <p:nvPicPr>
          <p:cNvPr id="5" name="Picture 18" descr="Картинка 424 из 2948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627810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51520" y="4581128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Решение</a:t>
            </a:r>
          </a:p>
          <a:p>
            <a:pPr algn="ctr"/>
            <a:r>
              <a:rPr lang="ru-RU" sz="3200" dirty="0" smtClean="0"/>
              <a:t>(20,2 + 19,8 + 20) : 3 = 20  </a:t>
            </a:r>
          </a:p>
          <a:p>
            <a:pPr algn="ctr"/>
            <a:r>
              <a:rPr lang="ru-RU" sz="3200" dirty="0" smtClean="0"/>
              <a:t>Ответ: 20 тыс. руб. = 20 000 руб.    </a:t>
            </a:r>
            <a:endParaRPr lang="ru-RU" sz="32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2088232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>Агроном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492896"/>
            <a:ext cx="9144000" cy="2376264"/>
          </a:xfrm>
          <a:ln w="38100"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ru-RU" dirty="0" smtClean="0"/>
              <a:t>  В 2011 году урожайность поля составила 3,6 тонны, пшеницы, в 2012 году 3,2 тонны, в 2013 году 4 тонны. Чему равна  средняя урожайность данного поля?</a:t>
            </a:r>
          </a:p>
          <a:p>
            <a:endParaRPr lang="ru-RU" dirty="0"/>
          </a:p>
        </p:txBody>
      </p:sp>
      <p:pic>
        <p:nvPicPr>
          <p:cNvPr id="30722" name="Picture 2" descr="http://s52.radikal.ru/i135/1209/c7/56c2215bf84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5008675" cy="249289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5536" y="4941168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Решение</a:t>
            </a:r>
          </a:p>
          <a:p>
            <a:pPr algn="ctr"/>
            <a:r>
              <a:rPr lang="ru-RU" sz="3200" dirty="0" smtClean="0"/>
              <a:t>(3,6 + 3,2 + 4) : 3 = 3,6</a:t>
            </a:r>
          </a:p>
          <a:p>
            <a:pPr algn="ctr"/>
            <a:r>
              <a:rPr lang="ru-RU" sz="3200" dirty="0" smtClean="0"/>
              <a:t>Ответ: 3,6 т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/>
                </a:solidFill>
                <a:hlinkClick r:id="rId2" action="ppaction://hlinkfile"/>
              </a:rPr>
              <a:t>Фигуристка</a:t>
            </a:r>
            <a:br>
              <a:rPr lang="ru-RU" dirty="0" smtClean="0">
                <a:solidFill>
                  <a:schemeClr val="accent1"/>
                </a:solidFill>
                <a:hlinkClick r:id="rId2" action="ppaction://hlinkfile"/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36912"/>
            <a:ext cx="8352928" cy="2160240"/>
          </a:xfrm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90488" indent="269875" algn="just">
              <a:buNone/>
            </a:pPr>
            <a:r>
              <a:rPr lang="ru-RU" dirty="0" smtClean="0"/>
              <a:t> П</a:t>
            </a:r>
            <a:r>
              <a:rPr lang="ru-RU" sz="3000" dirty="0" smtClean="0"/>
              <a:t>о фигурному катанию фигуристке поставили следующие оценки: </a:t>
            </a:r>
          </a:p>
          <a:p>
            <a:pPr marL="90488" indent="269875"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5,7;  5,9;  6,0;  5,6;  5,8.</a:t>
            </a:r>
            <a:r>
              <a:rPr lang="ru-RU" sz="3000" dirty="0" smtClean="0"/>
              <a:t> Какую среднюю оценку она получит?</a:t>
            </a:r>
          </a:p>
          <a:p>
            <a:endParaRPr lang="ru-RU" dirty="0"/>
          </a:p>
        </p:txBody>
      </p:sp>
      <p:pic>
        <p:nvPicPr>
          <p:cNvPr id="29698" name="Picture 2" descr="http://im5-tub-ru.yandex.net/i?id=263714480-67-72&amp;n=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0"/>
            <a:ext cx="2520280" cy="261165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9552" y="472514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Решение</a:t>
            </a:r>
          </a:p>
          <a:p>
            <a:pPr algn="ctr"/>
            <a:r>
              <a:rPr lang="ru-RU" sz="3200" dirty="0" smtClean="0"/>
              <a:t>(5,7 + 5,9 + 6,0 + 5,6 + 5,8) : 5 = 5,8</a:t>
            </a:r>
          </a:p>
          <a:p>
            <a:pPr algn="ctr"/>
            <a:r>
              <a:rPr lang="ru-RU" sz="3200" dirty="0" smtClean="0"/>
              <a:t>Ответ: 5,8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188640"/>
            <a:ext cx="5061248" cy="187220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1"/>
                </a:solidFill>
              </a:rPr>
              <a:t>Турист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48880"/>
            <a:ext cx="9144000" cy="2232248"/>
          </a:xfrm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Группа шла пешком  6ч со скоростью 5 </a:t>
            </a:r>
            <a:r>
              <a:rPr lang="ru-RU" dirty="0" err="1" smtClean="0"/>
              <a:t>км\ч</a:t>
            </a:r>
            <a:r>
              <a:rPr lang="ru-RU" dirty="0" smtClean="0"/>
              <a:t> и </a:t>
            </a:r>
          </a:p>
          <a:p>
            <a:pPr algn="just">
              <a:buNone/>
            </a:pPr>
            <a:r>
              <a:rPr lang="ru-RU" dirty="0" smtClean="0"/>
              <a:t>2ч ехала  на автомашине со скоростью 45 </a:t>
            </a:r>
            <a:r>
              <a:rPr lang="ru-RU" dirty="0" err="1" smtClean="0"/>
              <a:t>км\ч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Найдите среднюю скорость движения туристов </a:t>
            </a:r>
          </a:p>
          <a:p>
            <a:pPr algn="just">
              <a:buNone/>
            </a:pPr>
            <a:r>
              <a:rPr lang="ru-RU" dirty="0" smtClean="0"/>
              <a:t>на всем пути.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7650" name="Picture 2" descr="http://im0-tub-ru.yandex.net/i?id=512048173-0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84104" cy="234888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0"/>
            <a:ext cx="3131840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79512" y="4509120"/>
            <a:ext cx="878497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Решение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 = v· t</a:t>
            </a:r>
            <a:endParaRPr lang="ru-RU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(5· 6 + 45 · 2) : (6 + 2) = (30 + 90) : 8 = 120 : 8 = 15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Ответ: 15 км/ч</a:t>
            </a:r>
            <a:endParaRPr lang="en-US" sz="3200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1"/>
          <p:cNvSpPr>
            <a:spLocks noChangeArrowheads="1"/>
          </p:cNvSpPr>
          <p:nvPr/>
        </p:nvSpPr>
        <p:spPr bwMode="auto">
          <a:xfrm>
            <a:off x="0" y="856357"/>
            <a:ext cx="896448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ТЕСТ ПО ТЕМЕ: “СРЕДНЕЕ АРИФМЕТИЧЕСКОЕ”.</a:t>
            </a:r>
            <a:endParaRPr kumimoji="0" lang="ru-RU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Найдите среднее арифметическое чисел 1,5 и 2,3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603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 1,9;         б) 3,8;          в) 3.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Среднее арифметическое чисел 2, 4, 6, и 0 равно: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603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 3;            б) 6;             в) 4.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60363" marR="0" lvl="0" indent="-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Незнайка по математике получил следующие оценки 5, 3, 1, 4, 4, 1. Найдите среднюю оценку Незнайки.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603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 3;            б) 4;             в) 5.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69875" marR="0" lvl="0" indent="-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Вини - Пух съел 18 конфет, Пятачок - 9 конфет, Кролик - 3 конфеты. Сколько конфет в среднем съел каждый?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60363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 12;          б) 5;             в) 10.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Найдите среднее арифметическое чисел: 20,22 и 18,26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603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 23,78;     б) 19,24;      в) 12,43.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587933"/>
              </p:ext>
            </p:extLst>
          </p:nvPr>
        </p:nvGraphicFramePr>
        <p:xfrm>
          <a:off x="1187624" y="2348880"/>
          <a:ext cx="6408710" cy="2016224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281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1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1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17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17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ru-RU" sz="6600" dirty="0"/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/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dirty="0"/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dirty="0"/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/>
                        <a:t>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ru-RU" sz="6600"/>
                        <a:t>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/>
                        <a:t>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/>
                        <a:t>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dirty="0"/>
                        <a:t>в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dirty="0"/>
                        <a:t>б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0364" y="188640"/>
            <a:ext cx="8363272" cy="1143000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accent1"/>
                </a:solidFill>
              </a:rPr>
              <a:t>Выбери верное утверждение</a:t>
            </a:r>
            <a:endParaRPr lang="ru-RU" sz="44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latin typeface="Bookman Old Style" pitchFamily="18" charset="0"/>
              </a:rPr>
              <a:t>1. Среднее арифметическое чисел- это сумма этих чисел.</a:t>
            </a:r>
          </a:p>
          <a:p>
            <a:pPr>
              <a:buNone/>
            </a:pPr>
            <a:r>
              <a:rPr lang="ru-RU" b="1" i="1" dirty="0" smtClean="0">
                <a:latin typeface="Bookman Old Style" pitchFamily="18" charset="0"/>
              </a:rPr>
              <a:t>2. Среднее арифметическое чисел – это частное суммы этим чисел на их количество.</a:t>
            </a:r>
          </a:p>
          <a:p>
            <a:pPr>
              <a:buNone/>
            </a:pPr>
            <a:r>
              <a:rPr lang="ru-RU" b="1" i="1" dirty="0" smtClean="0">
                <a:latin typeface="Bookman Old Style" pitchFamily="18" charset="0"/>
              </a:rPr>
              <a:t>3. Среднее арифметическое чисел – это произведение суммы этих чисел на их количество.</a:t>
            </a:r>
          </a:p>
          <a:p>
            <a:endParaRPr lang="ru-RU" dirty="0"/>
          </a:p>
        </p:txBody>
      </p:sp>
      <p:pic>
        <p:nvPicPr>
          <p:cNvPr id="4" name="Рисунок 3" descr="думаю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22" y="4714860"/>
            <a:ext cx="2214578" cy="2143140"/>
          </a:xfrm>
          <a:prstGeom prst="rect">
            <a:avLst/>
          </a:prstGeom>
        </p:spPr>
      </p:pic>
      <p:sp>
        <p:nvSpPr>
          <p:cNvPr id="5" name="Выноска-облако 4"/>
          <p:cNvSpPr/>
          <p:nvPr/>
        </p:nvSpPr>
        <p:spPr>
          <a:xfrm>
            <a:off x="7786678" y="1628800"/>
            <a:ext cx="1357322" cy="2398598"/>
          </a:xfrm>
          <a:prstGeom prst="cloudCallout">
            <a:avLst>
              <a:gd name="adj1" fmla="val -15059"/>
              <a:gd name="adj2" fmla="val 87552"/>
            </a:avLst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?</a:t>
            </a:r>
          </a:p>
          <a:p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3"/>
          <p:cNvSpPr>
            <a:spLocks noChangeArrowheads="1"/>
          </p:cNvSpPr>
          <p:nvPr/>
        </p:nvSpPr>
        <p:spPr bwMode="auto">
          <a:xfrm>
            <a:off x="1397000" y="1412875"/>
            <a:ext cx="5453063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1) (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4,13+3,87)·11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>
              <a:lnSpc>
                <a:spcPct val="150000"/>
              </a:lnSpc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2) 3,6:6 + 4,4=</a:t>
            </a:r>
          </a:p>
          <a:p>
            <a:pPr>
              <a:lnSpc>
                <a:spcPct val="150000"/>
              </a:lnSpc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3) (20 - 0,2) : 9=</a:t>
            </a:r>
          </a:p>
          <a:p>
            <a:pPr>
              <a:lnSpc>
                <a:spcPct val="150000"/>
              </a:lnSpc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12·0,1+0,8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>
              <a:lnSpc>
                <a:spcPct val="150000"/>
              </a:lnSpc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5)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42,1·10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– 241=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9632" y="836712"/>
            <a:ext cx="496855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Вычисли: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324" y="2348880"/>
            <a:ext cx="9083676" cy="3657600"/>
          </a:xfrm>
        </p:spPr>
        <p:txBody>
          <a:bodyPr>
            <a:normAutofit/>
          </a:bodyPr>
          <a:lstStyle/>
          <a:p>
            <a:pPr marL="18288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200" b="1" dirty="0">
                <a:latin typeface="Monotype Corsiva" pitchFamily="66" charset="0"/>
              </a:rPr>
              <a:t>Чтоб среднее арифметическое чисел </a:t>
            </a:r>
            <a:r>
              <a:rPr lang="ru-RU" sz="3200" b="1" dirty="0" smtClean="0">
                <a:latin typeface="Monotype Corsiva" pitchFamily="66" charset="0"/>
              </a:rPr>
              <a:t>определить,</a:t>
            </a:r>
            <a:endParaRPr lang="ru-RU" sz="3200" b="1" dirty="0">
              <a:latin typeface="Monotype Corsiva" pitchFamily="66" charset="0"/>
            </a:endParaRPr>
          </a:p>
          <a:p>
            <a:pPr marL="18288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200" b="1" dirty="0">
                <a:latin typeface="Monotype Corsiva" pitchFamily="66" charset="0"/>
              </a:rPr>
              <a:t>Н</a:t>
            </a:r>
            <a:r>
              <a:rPr lang="ru-RU" sz="3200" b="1" dirty="0" smtClean="0">
                <a:latin typeface="Monotype Corsiva" pitchFamily="66" charset="0"/>
              </a:rPr>
              <a:t>адо </a:t>
            </a:r>
            <a:r>
              <a:rPr lang="ru-RU" sz="3200" b="1" u="sng" dirty="0">
                <a:solidFill>
                  <a:srgbClr val="FF0000"/>
                </a:solidFill>
                <a:latin typeface="Monotype Corsiva" pitchFamily="66" charset="0"/>
              </a:rPr>
              <a:t>сумму</a:t>
            </a:r>
            <a:r>
              <a:rPr lang="ru-RU" sz="3200" b="1" dirty="0">
                <a:latin typeface="Monotype Corsiva" pitchFamily="66" charset="0"/>
              </a:rPr>
              <a:t> этих чисел </a:t>
            </a:r>
            <a:r>
              <a:rPr lang="ru-RU" sz="3200" b="1" dirty="0" smtClean="0">
                <a:latin typeface="Monotype Corsiva" pitchFamily="66" charset="0"/>
              </a:rPr>
              <a:t>на </a:t>
            </a:r>
            <a:r>
              <a:rPr lang="ru-RU" sz="3200" b="1" dirty="0">
                <a:latin typeface="Monotype Corsiva" pitchFamily="66" charset="0"/>
              </a:rPr>
              <a:t>их </a:t>
            </a:r>
            <a:r>
              <a:rPr lang="ru-RU" sz="3200" b="1" u="sng" dirty="0">
                <a:solidFill>
                  <a:srgbClr val="FF0000"/>
                </a:solidFill>
                <a:latin typeface="Monotype Corsiva" pitchFamily="66" charset="0"/>
              </a:rPr>
              <a:t>количество </a:t>
            </a:r>
            <a:r>
              <a:rPr lang="ru-RU" sz="3200" b="1" dirty="0" smtClean="0">
                <a:latin typeface="Monotype Corsiva" pitchFamily="66" charset="0"/>
              </a:rPr>
              <a:t>делить</a:t>
            </a:r>
            <a:r>
              <a:rPr lang="ru-RU" sz="4800" b="1" dirty="0">
                <a:latin typeface="Monotype Corsiva" pitchFamily="66" charset="0"/>
              </a:rPr>
              <a:t>!</a:t>
            </a:r>
          </a:p>
          <a:p>
            <a:pPr marL="274320" indent="-256032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3"/>
          <p:cNvSpPr>
            <a:spLocks noChangeArrowheads="1"/>
          </p:cNvSpPr>
          <p:nvPr/>
        </p:nvSpPr>
        <p:spPr bwMode="auto">
          <a:xfrm>
            <a:off x="971600" y="908720"/>
            <a:ext cx="6624736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1) (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4,13+3,87)·11=88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2) 3,6:6 + 4,4=5</a:t>
            </a:r>
          </a:p>
          <a:p>
            <a:pPr>
              <a:lnSpc>
                <a:spcPct val="150000"/>
              </a:lnSpc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3) (20 - 0,2) : 9=2,2</a:t>
            </a:r>
          </a:p>
          <a:p>
            <a:pPr>
              <a:lnSpc>
                <a:spcPct val="150000"/>
              </a:lnSpc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12·0,1+0,8=2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5)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42,1·10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241=180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43608" y="260648"/>
            <a:ext cx="46005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себя: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067295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i="1" dirty="0" smtClean="0">
                <a:ea typeface="NSimSun" pitchFamily="49" charset="-122"/>
              </a:rPr>
              <a:t>Классная работа</a:t>
            </a:r>
            <a:endParaRPr lang="ru-RU" sz="3600" i="1" dirty="0">
              <a:ea typeface="NSimSun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3409" y="213285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i="1" dirty="0" smtClean="0">
                <a:ea typeface="NSimSun" pitchFamily="49" charset="-122"/>
              </a:rPr>
              <a:t>Среднее арифметическое.</a:t>
            </a:r>
          </a:p>
          <a:p>
            <a:pPr algn="ctr"/>
            <a:r>
              <a:rPr lang="ru-RU" sz="2700" i="1" dirty="0" smtClean="0">
                <a:ea typeface="NSimSun" pitchFamily="49" charset="-122"/>
              </a:rPr>
              <a:t>Среднее значение величины</a:t>
            </a:r>
            <a:endParaRPr lang="ru-RU" sz="2700" i="1" dirty="0">
              <a:ea typeface="NSimSun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836712"/>
            <a:ext cx="6480720" cy="10668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1"/>
                </a:solidFill>
              </a:rPr>
              <a:t>Из истории</a:t>
            </a:r>
            <a:endParaRPr lang="ru-RU" sz="48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5856" y="3235288"/>
            <a:ext cx="5688632" cy="28083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Понятие среднего</a:t>
            </a:r>
          </a:p>
          <a:p>
            <a:pPr algn="ctr">
              <a:buNone/>
            </a:pPr>
            <a:r>
              <a:rPr lang="ru-RU" dirty="0" smtClean="0"/>
              <a:t>арифметического впервые</a:t>
            </a:r>
          </a:p>
          <a:p>
            <a:pPr algn="ctr">
              <a:buNone/>
            </a:pPr>
            <a:r>
              <a:rPr lang="ru-RU" dirty="0" smtClean="0"/>
              <a:t>появилось в научных работах</a:t>
            </a:r>
          </a:p>
          <a:p>
            <a:pPr algn="ctr">
              <a:buNone/>
            </a:pPr>
            <a:r>
              <a:rPr lang="ru-RU" dirty="0" smtClean="0"/>
              <a:t>выдающегося астронома, физика и математика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Иоганна Кеплера</a:t>
            </a:r>
            <a:endParaRPr lang="ru-RU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Johannes Kepler 161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20888"/>
            <a:ext cx="3131840" cy="4437112"/>
          </a:xfrm>
          <a:prstGeom prst="rect">
            <a:avLst/>
          </a:prstGeom>
          <a:noFill/>
          <a:ln w="38100" cmpd="dbl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7" name="Picture 10" descr="i?id=396633447-11-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943100" cy="190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620688"/>
            <a:ext cx="7358063" cy="571500"/>
          </a:xfrm>
        </p:spPr>
        <p:txBody>
          <a:bodyPr/>
          <a:lstStyle/>
          <a:p>
            <a:pPr eaLnBrk="1" hangingPunct="1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Формула нахождения среднего значения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Дата 3"/>
          <p:cNvSpPr>
            <a:spLocks noGrp="1"/>
          </p:cNvSpPr>
          <p:nvPr>
            <p:ph type="dt" sz="half" idx="10"/>
          </p:nvPr>
        </p:nvSpPr>
        <p:spPr>
          <a:xfrm>
            <a:off x="6143625" y="0"/>
            <a:ext cx="2847975" cy="214313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СРЕДНЕЕ АРИФМЕТИЧЕСКОЕ</a:t>
            </a:r>
            <a:endParaRPr lang="en-US" dirty="0"/>
          </a:p>
        </p:txBody>
      </p:sp>
      <p:sp>
        <p:nvSpPr>
          <p:cNvPr id="2063" name="Text Box 12"/>
          <p:cNvSpPr txBox="1">
            <a:spLocks noChangeArrowheads="1"/>
          </p:cNvSpPr>
          <p:nvPr/>
        </p:nvSpPr>
        <p:spPr bwMode="gray">
          <a:xfrm>
            <a:off x="1177925" y="2780928"/>
            <a:ext cx="1635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400" dirty="0">
                <a:latin typeface="Verdana" pitchFamily="34" charset="0"/>
              </a:rPr>
              <a:t>Для двух чисел</a:t>
            </a:r>
            <a:endParaRPr lang="en-US" sz="1400" dirty="0">
              <a:latin typeface="Verdana" pitchFamily="34" charset="0"/>
            </a:endParaRPr>
          </a:p>
        </p:txBody>
      </p:sp>
      <p:sp>
        <p:nvSpPr>
          <p:cNvPr id="2064" name="Text Box 13"/>
          <p:cNvSpPr txBox="1">
            <a:spLocks noChangeArrowheads="1"/>
          </p:cNvSpPr>
          <p:nvPr/>
        </p:nvSpPr>
        <p:spPr bwMode="gray">
          <a:xfrm>
            <a:off x="1177925" y="3727450"/>
            <a:ext cx="161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400" dirty="0">
                <a:latin typeface="Verdana" pitchFamily="34" charset="0"/>
              </a:rPr>
              <a:t>Для трех чисел</a:t>
            </a:r>
            <a:endParaRPr lang="en-US" sz="1400" dirty="0">
              <a:latin typeface="Verdana" pitchFamily="34" charset="0"/>
            </a:endParaRPr>
          </a:p>
        </p:txBody>
      </p:sp>
      <p:sp>
        <p:nvSpPr>
          <p:cNvPr id="2065" name="Text Box 14"/>
          <p:cNvSpPr txBox="1">
            <a:spLocks noChangeArrowheads="1"/>
          </p:cNvSpPr>
          <p:nvPr/>
        </p:nvSpPr>
        <p:spPr bwMode="gray">
          <a:xfrm>
            <a:off x="1177925" y="4591050"/>
            <a:ext cx="1978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400">
                <a:latin typeface="Verdana" pitchFamily="34" charset="0"/>
              </a:rPr>
              <a:t>Для четырех чисел</a:t>
            </a:r>
            <a:endParaRPr lang="en-US" sz="1400">
              <a:latin typeface="Verdana" pitchFamily="34" charset="0"/>
            </a:endParaRPr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gray">
          <a:xfrm>
            <a:off x="1177925" y="5397500"/>
            <a:ext cx="1317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400" dirty="0">
                <a:latin typeface="Verdana" pitchFamily="34" charset="0"/>
              </a:rPr>
              <a:t>Для </a:t>
            </a:r>
            <a:r>
              <a:rPr lang="en-US" sz="1400" dirty="0">
                <a:latin typeface="Verdana" pitchFamily="34" charset="0"/>
              </a:rPr>
              <a:t>n </a:t>
            </a:r>
            <a:r>
              <a:rPr lang="ru-RU" sz="1400" dirty="0">
                <a:latin typeface="Verdana" pitchFamily="34" charset="0"/>
              </a:rPr>
              <a:t>чисел</a:t>
            </a:r>
            <a:endParaRPr lang="en-US" sz="1400" dirty="0">
              <a:latin typeface="Verdana" pitchFamily="34" charset="0"/>
            </a:endParaRPr>
          </a:p>
        </p:txBody>
      </p:sp>
      <p:graphicFrame>
        <p:nvGraphicFramePr>
          <p:cNvPr id="66" name="Object 4"/>
          <p:cNvGraphicFramePr>
            <a:graphicFrameLocks noChangeAspect="1"/>
          </p:cNvGraphicFramePr>
          <p:nvPr/>
        </p:nvGraphicFramePr>
        <p:xfrm>
          <a:off x="4214813" y="2571750"/>
          <a:ext cx="20002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6" name="Формула" r:id="rId3" imgW="469800" imgH="393480" progId="Equation.3">
                  <p:embed/>
                </p:oleObj>
              </mc:Choice>
              <mc:Fallback>
                <p:oleObj name="Формула" r:id="rId3" imgW="4698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3" y="2571750"/>
                        <a:ext cx="200025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81" name="Object 5"/>
          <p:cNvGraphicFramePr>
            <a:graphicFrameLocks noChangeAspect="1"/>
          </p:cNvGraphicFramePr>
          <p:nvPr/>
        </p:nvGraphicFramePr>
        <p:xfrm>
          <a:off x="3586163" y="3511550"/>
          <a:ext cx="3271837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7" name="Формула" r:id="rId5" imgW="749160" imgH="393480" progId="Equation.3">
                  <p:embed/>
                </p:oleObj>
              </mc:Choice>
              <mc:Fallback>
                <p:oleObj name="Формула" r:id="rId5" imgW="7491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6163" y="3511550"/>
                        <a:ext cx="3271837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82" name="Object 6"/>
          <p:cNvGraphicFramePr>
            <a:graphicFrameLocks noChangeAspect="1"/>
          </p:cNvGraphicFramePr>
          <p:nvPr/>
        </p:nvGraphicFramePr>
        <p:xfrm>
          <a:off x="3286125" y="4357688"/>
          <a:ext cx="3786188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8" name="Формула" r:id="rId7" imgW="1028520" imgH="393480" progId="Equation.3">
                  <p:embed/>
                </p:oleObj>
              </mc:Choice>
              <mc:Fallback>
                <p:oleObj name="Формула" r:id="rId7" imgW="102852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4357688"/>
                        <a:ext cx="3786188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83" name="Object 7"/>
          <p:cNvGraphicFramePr>
            <a:graphicFrameLocks noChangeAspect="1"/>
          </p:cNvGraphicFramePr>
          <p:nvPr/>
        </p:nvGraphicFramePr>
        <p:xfrm>
          <a:off x="3355975" y="5154613"/>
          <a:ext cx="3646488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9" name="Формула" r:id="rId9" imgW="990360" imgH="393480" progId="Equation.3">
                  <p:embed/>
                </p:oleObj>
              </mc:Choice>
              <mc:Fallback>
                <p:oleObj name="Формула" r:id="rId9" imgW="99036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975" y="5154613"/>
                        <a:ext cx="3646488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8"/>
          <p:cNvGraphicFramePr>
            <a:graphicFrameLocks noChangeAspect="1"/>
          </p:cNvGraphicFramePr>
          <p:nvPr/>
        </p:nvGraphicFramePr>
        <p:xfrm>
          <a:off x="315913" y="1363663"/>
          <a:ext cx="78708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0" name="Формула" r:id="rId11" imgW="3873240" imgH="482400" progId="Equation.3">
                  <p:embed/>
                </p:oleObj>
              </mc:Choice>
              <mc:Fallback>
                <p:oleObj name="Формула" r:id="rId11" imgW="3873240" imgH="482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1363663"/>
                        <a:ext cx="7870825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8229600" cy="439248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Формирование классов</a:t>
            </a:r>
            <a:endParaRPr lang="ru-RU" sz="4000" b="1" kern="10" dirty="0" smtClean="0">
              <a:ln w="9525">
                <a:noFill/>
                <a:round/>
                <a:headEnd/>
                <a:tailEnd/>
              </a:ln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/>
            </a:endParaRPr>
          </a:p>
          <a:p>
            <a:pPr>
              <a:buNone/>
            </a:pPr>
            <a:r>
              <a:rPr lang="ru-RU" sz="40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/>
              </a:rPr>
              <a:t>5 "А"- 22 ученика,</a:t>
            </a:r>
          </a:p>
          <a:p>
            <a:pPr>
              <a:buNone/>
            </a:pPr>
            <a:r>
              <a:rPr lang="ru-RU" sz="40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/>
              </a:rPr>
              <a:t>5 «Б"- 26 учеников.</a:t>
            </a:r>
          </a:p>
          <a:p>
            <a:pPr>
              <a:buNone/>
            </a:pPr>
            <a:r>
              <a:rPr lang="ru-RU" sz="40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/>
              </a:rPr>
              <a:t>Можно ли распределить учеников</a:t>
            </a:r>
          </a:p>
          <a:p>
            <a:pPr>
              <a:buNone/>
            </a:pPr>
            <a:r>
              <a:rPr lang="ru-RU" sz="40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/>
              </a:rPr>
              <a:t>так, чтобы в каждом классе было их</a:t>
            </a:r>
          </a:p>
          <a:p>
            <a:pPr>
              <a:buNone/>
            </a:pPr>
            <a:r>
              <a:rPr lang="ru-RU" sz="40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/>
              </a:rPr>
              <a:t>одинаковое количество?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4869160"/>
            <a:ext cx="8784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Решение:  (22 + 26) : 2 = 48 : 2 = 24</a:t>
            </a:r>
          </a:p>
          <a:p>
            <a:pPr algn="ctr"/>
            <a:r>
              <a:rPr 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 Да, по 24 ученика.    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410" name="Picture 2" descr="http://www.krasfun.ru/images/2010/9/93407_1284679510_doseng.org_acid_picdump_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4950" y="476672"/>
            <a:ext cx="2639050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1"/>
          <p:cNvSpPr>
            <a:spLocks noChangeArrowheads="1"/>
          </p:cNvSpPr>
          <p:nvPr/>
        </p:nvSpPr>
        <p:spPr bwMode="auto">
          <a:xfrm>
            <a:off x="215516" y="1012954"/>
            <a:ext cx="871296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07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№1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Миша, Коля и Петя были в походе. Подойдя к лесу, они решили сделать привал. У Миши было 2 пирожка, у Пети 4 и у Коли 6. Все пирожки мальчики разделили поровну и съели. Сколько пирожков съел каждый мальчик?</a:t>
            </a:r>
          </a:p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Игорь сорвал 8 яблок, а Маша 4. Сорванные яблоки дети поделили поровну. Сколько яблок досталось каждому?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412" y="713581"/>
            <a:ext cx="7186613" cy="5381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Формула нахождения средней скорости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143625" y="0"/>
            <a:ext cx="2847975" cy="214313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СРЕДНЕЕ АРИФМЕТИЧЕСКОЕ</a:t>
            </a:r>
            <a:endParaRPr lang="en-US" dirty="0"/>
          </a:p>
        </p:txBody>
      </p:sp>
      <p:sp>
        <p:nvSpPr>
          <p:cNvPr id="8" name="Text Box 55"/>
          <p:cNvSpPr txBox="1">
            <a:spLocks noChangeArrowheads="1"/>
          </p:cNvSpPr>
          <p:nvPr/>
        </p:nvSpPr>
        <p:spPr bwMode="auto">
          <a:xfrm>
            <a:off x="142875" y="1428750"/>
            <a:ext cx="8929688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84588" indent="-3684588">
              <a:spcBef>
                <a:spcPct val="50000"/>
              </a:spcBef>
            </a:pPr>
            <a:r>
              <a:rPr lang="ru-RU" sz="2500" b="1" i="1" dirty="0">
                <a:solidFill>
                  <a:srgbClr val="FF0000"/>
                </a:solidFill>
                <a:latin typeface="Bookman Old Style" pitchFamily="18" charset="0"/>
              </a:rPr>
              <a:t>                    Средняя скорость = </a:t>
            </a:r>
          </a:p>
          <a:p>
            <a:pPr marL="3684588" indent="-3684588">
              <a:spcBef>
                <a:spcPct val="50000"/>
              </a:spcBef>
            </a:pPr>
            <a:r>
              <a:rPr lang="ru-RU" sz="2500" b="1" i="1" dirty="0">
                <a:solidFill>
                  <a:srgbClr val="FF0000"/>
                </a:solidFill>
                <a:latin typeface="Bookman Old Style" pitchFamily="18" charset="0"/>
              </a:rPr>
              <a:t>(Весь пройденный путь) : (Все время движения)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214688" y="2928938"/>
            <a:ext cx="15097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i="1">
                <a:solidFill>
                  <a:srgbClr val="FF0000"/>
                </a:solidFill>
              </a:rPr>
              <a:t>V=S:t</a:t>
            </a:r>
            <a:endParaRPr lang="ru-RU" sz="4000" b="1" i="1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572125" y="4500563"/>
            <a:ext cx="30956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S – </a:t>
            </a:r>
            <a:r>
              <a:rPr lang="ru-RU" sz="3200">
                <a:solidFill>
                  <a:schemeClr val="tx2"/>
                </a:solidFill>
              </a:rPr>
              <a:t>расстояние</a:t>
            </a:r>
          </a:p>
          <a:p>
            <a:r>
              <a:rPr lang="en-US" sz="3200">
                <a:solidFill>
                  <a:schemeClr val="tx2"/>
                </a:solidFill>
              </a:rPr>
              <a:t>V – </a:t>
            </a:r>
            <a:r>
              <a:rPr lang="ru-RU" sz="3200">
                <a:solidFill>
                  <a:schemeClr val="tx2"/>
                </a:solidFill>
              </a:rPr>
              <a:t>скорость</a:t>
            </a:r>
            <a:endParaRPr lang="en-US" sz="3200">
              <a:solidFill>
                <a:schemeClr val="tx2"/>
              </a:solidFill>
            </a:endParaRPr>
          </a:p>
          <a:p>
            <a:r>
              <a:rPr lang="ru-RU" sz="3200">
                <a:solidFill>
                  <a:schemeClr val="tx2"/>
                </a:solidFill>
              </a:rPr>
              <a:t> </a:t>
            </a:r>
            <a:r>
              <a:rPr lang="en-US" sz="3200">
                <a:solidFill>
                  <a:schemeClr val="tx2"/>
                </a:solidFill>
              </a:rPr>
              <a:t>t – </a:t>
            </a:r>
            <a:r>
              <a:rPr lang="ru-RU" sz="3200">
                <a:solidFill>
                  <a:schemeClr val="tx2"/>
                </a:solidFill>
              </a:rPr>
              <a:t>время</a:t>
            </a:r>
          </a:p>
        </p:txBody>
      </p:sp>
      <p:pic>
        <p:nvPicPr>
          <p:cNvPr id="14" name="Рисунок 13" descr="0009-012-Urok-Skorost-vremja-rasstojani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4214813"/>
            <a:ext cx="403383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853</TotalTime>
  <Words>877</Words>
  <Application>Microsoft Office PowerPoint</Application>
  <PresentationFormat>Экран (4:3)</PresentationFormat>
  <Paragraphs>124</Paragraphs>
  <Slides>20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3" baseType="lpstr">
      <vt:lpstr>NSimSun</vt:lpstr>
      <vt:lpstr>Arial</vt:lpstr>
      <vt:lpstr>Arial Black</vt:lpstr>
      <vt:lpstr>Bookman Old Style</vt:lpstr>
      <vt:lpstr>Calibri</vt:lpstr>
      <vt:lpstr>Monotype Corsiva</vt:lpstr>
      <vt:lpstr>Times New Roman</vt:lpstr>
      <vt:lpstr>Trebuchet MS</vt:lpstr>
      <vt:lpstr>Verdana</vt:lpstr>
      <vt:lpstr>Wingdings</vt:lpstr>
      <vt:lpstr>Wingdings 3</vt:lpstr>
      <vt:lpstr>Аспект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Из истории</vt:lpstr>
      <vt:lpstr>Формула нахождения среднего значения</vt:lpstr>
      <vt:lpstr>Презентация PowerPoint</vt:lpstr>
      <vt:lpstr>Презентация PowerPoint</vt:lpstr>
      <vt:lpstr>Формула нахождения средней скорости</vt:lpstr>
      <vt:lpstr>Задача (средняя скорость движения)</vt:lpstr>
      <vt:lpstr>Решение:  </vt:lpstr>
      <vt:lpstr>Исследовательская работа</vt:lpstr>
      <vt:lpstr> Инженер </vt:lpstr>
      <vt:lpstr> Агроном </vt:lpstr>
      <vt:lpstr>Фигуристка </vt:lpstr>
      <vt:lpstr> Турист </vt:lpstr>
      <vt:lpstr>Презентация PowerPoint</vt:lpstr>
      <vt:lpstr>Презентация PowerPoint</vt:lpstr>
      <vt:lpstr>Выбери верное утверждение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сравнение</dc:title>
  <dc:creator>COMP</dc:creator>
  <cp:lastModifiedBy>Пичугина Ольга Владимировна</cp:lastModifiedBy>
  <cp:revision>121</cp:revision>
  <dcterms:created xsi:type="dcterms:W3CDTF">2011-02-06T16:32:24Z</dcterms:created>
  <dcterms:modified xsi:type="dcterms:W3CDTF">2025-09-19T12:30:55Z</dcterms:modified>
</cp:coreProperties>
</file>