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8" r:id="rId2"/>
    <p:sldId id="302" r:id="rId3"/>
    <p:sldId id="303" r:id="rId4"/>
    <p:sldId id="304" r:id="rId5"/>
    <p:sldId id="305" r:id="rId6"/>
    <p:sldId id="307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BBB287"/>
    <a:srgbClr val="EBE9D9"/>
    <a:srgbClr val="F6F5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98" autoAdjust="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3B6CD-8056-4236-AB46-0C9107BD94C7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99522-FF19-4885-8EEF-D9349B5A13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2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50000">
              <a:schemeClr val="bg2">
                <a:lumMod val="10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080119"/>
          </a:xfrm>
        </p:spPr>
        <p:txBody>
          <a:bodyPr/>
          <a:lstStyle/>
          <a:p>
            <a:r>
              <a:rPr lang="ru-RU" dirty="0" smtClean="0"/>
              <a:t>Алгоритм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действий </a:t>
            </a:r>
            <a:r>
              <a:rPr lang="ru-RU" dirty="0"/>
              <a:t>образовательной организации по приему и проверке документов, предъявляемых родителями (законными представителями) ребенка, являющегося иностранным гражданином или лицом без </a:t>
            </a:r>
            <a:r>
              <a:rPr lang="ru-RU" dirty="0" smtClean="0"/>
              <a:t>гражданства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367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Прием иностранных граждан и лиц без гражданства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1700808"/>
            <a:ext cx="7488832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Заявление</a:t>
            </a:r>
            <a:r>
              <a:rPr lang="ru-RU" dirty="0" smtClean="0"/>
              <a:t> о приеме на обучение и </a:t>
            </a:r>
            <a:r>
              <a:rPr lang="ru-RU" b="1" dirty="0" smtClean="0"/>
              <a:t>документы</a:t>
            </a:r>
            <a:r>
              <a:rPr lang="ru-RU" dirty="0" smtClean="0"/>
              <a:t> для приема на обучение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2184606"/>
            <a:ext cx="3096344" cy="9233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u="sng" dirty="0" smtClean="0"/>
              <a:t>Способы подачи заявления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ЕПГУ</a:t>
            </a:r>
          </a:p>
          <a:p>
            <a:r>
              <a:rPr lang="ru-RU" dirty="0" smtClean="0"/>
              <a:t>- Операторы почтовой связи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655676" y="3251841"/>
            <a:ext cx="5688632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Проверка комплектности документов (</a:t>
            </a:r>
            <a:r>
              <a:rPr lang="ru-RU" b="1" dirty="0" smtClean="0"/>
              <a:t>5 рабочих дней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95796" y="4191944"/>
            <a:ext cx="3496282" cy="9233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Неполный</a:t>
            </a:r>
            <a:r>
              <a:rPr lang="ru-RU" dirty="0" smtClean="0"/>
              <a:t> комплект документов – школа возвращает заявление без рассмотрения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788024" y="4201469"/>
            <a:ext cx="3888432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Полный</a:t>
            </a:r>
            <a:r>
              <a:rPr lang="ru-RU" dirty="0" smtClean="0"/>
              <a:t> комплект документов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788024" y="5109985"/>
            <a:ext cx="403244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школа проводит </a:t>
            </a:r>
            <a:r>
              <a:rPr lang="ru-RU" b="1" dirty="0" smtClean="0"/>
              <a:t>проверку достоверности </a:t>
            </a:r>
            <a:r>
              <a:rPr lang="ru-RU" dirty="0" smtClean="0"/>
              <a:t>представленных документов</a:t>
            </a:r>
          </a:p>
          <a:p>
            <a:r>
              <a:rPr lang="ru-RU" dirty="0" smtClean="0"/>
              <a:t>(</a:t>
            </a:r>
            <a:r>
              <a:rPr lang="ru-RU" b="1" dirty="0" smtClean="0"/>
              <a:t>25 рабочих дней</a:t>
            </a:r>
            <a:r>
              <a:rPr lang="ru-RU" dirty="0" smtClean="0"/>
              <a:t>)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211960" y="2070140"/>
            <a:ext cx="0" cy="118170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</p:cNvCxnSpPr>
          <p:nvPr/>
        </p:nvCxnSpPr>
        <p:spPr>
          <a:xfrm flipH="1">
            <a:off x="2915816" y="3621173"/>
            <a:ext cx="1584176" cy="5802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</p:cNvCxnSpPr>
          <p:nvPr/>
        </p:nvCxnSpPr>
        <p:spPr>
          <a:xfrm>
            <a:off x="4499992" y="3621173"/>
            <a:ext cx="1728192" cy="5802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732240" y="4570801"/>
            <a:ext cx="0" cy="5391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91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Прием иностранных граждан и лиц без гражданства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92" y="1628800"/>
            <a:ext cx="7344816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Школа проводит </a:t>
            </a:r>
            <a:r>
              <a:rPr lang="ru-RU" b="1" dirty="0" smtClean="0"/>
              <a:t>проверку достоверности </a:t>
            </a:r>
            <a:r>
              <a:rPr lang="ru-RU" dirty="0" smtClean="0"/>
              <a:t>представленных документов</a:t>
            </a:r>
          </a:p>
          <a:p>
            <a:pPr algn="ctr"/>
            <a:r>
              <a:rPr lang="ru-RU" dirty="0" smtClean="0"/>
              <a:t>(</a:t>
            </a:r>
            <a:r>
              <a:rPr lang="ru-RU" b="1" dirty="0" smtClean="0"/>
              <a:t>25 рабочих дней</a:t>
            </a:r>
            <a:r>
              <a:rPr lang="ru-RU" dirty="0" smtClean="0"/>
              <a:t>)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499992" y="2275131"/>
            <a:ext cx="0" cy="5391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99592" y="2814315"/>
            <a:ext cx="7344816" cy="9233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Со </a:t>
            </a:r>
            <a:r>
              <a:rPr lang="ru-RU" b="1" dirty="0" smtClean="0"/>
              <a:t>дня подтверждения </a:t>
            </a:r>
            <a:r>
              <a:rPr lang="ru-RU" dirty="0" smtClean="0"/>
              <a:t>достоверности документов школа направляет ребенка в тестирующую организацию </a:t>
            </a:r>
            <a:r>
              <a:rPr lang="ru-RU" b="1" dirty="0" smtClean="0"/>
              <a:t>для прохождения тестирования</a:t>
            </a:r>
            <a:r>
              <a:rPr lang="ru-RU" dirty="0" smtClean="0"/>
              <a:t> на знание русского языка.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9592" y="4077072"/>
            <a:ext cx="7344816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Школа </a:t>
            </a:r>
            <a:r>
              <a:rPr lang="ru-RU" b="1" dirty="0" smtClean="0"/>
              <a:t>направляет одновременно </a:t>
            </a:r>
            <a:r>
              <a:rPr lang="ru-RU" dirty="0" smtClean="0"/>
              <a:t>информацию о направлении ребенка на тестирование: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5003976"/>
            <a:ext cx="3384376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u="sng" dirty="0" smtClean="0"/>
              <a:t>Родителям (законным представителям)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На </a:t>
            </a:r>
            <a:r>
              <a:rPr lang="ru-RU" dirty="0"/>
              <a:t>почтовый или электронный адрес</a:t>
            </a:r>
          </a:p>
          <a:p>
            <a:pPr marL="285750" indent="-285750">
              <a:buFontTx/>
              <a:buChar char="-"/>
            </a:pPr>
            <a:r>
              <a:rPr lang="ru-RU" b="1" dirty="0"/>
              <a:t>Дублируется в </a:t>
            </a:r>
            <a:r>
              <a:rPr lang="ru-RU" b="1" dirty="0" smtClean="0"/>
              <a:t>ЕПГУ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99992" y="5029610"/>
            <a:ext cx="3744416" cy="9233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u="sng" dirty="0" smtClean="0"/>
              <a:t>В тестирующую организацию</a:t>
            </a:r>
            <a:r>
              <a:rPr lang="ru-RU" dirty="0" smtClean="0"/>
              <a:t> в электронной форме </a:t>
            </a:r>
            <a:r>
              <a:rPr lang="ru-RU" b="1" dirty="0" smtClean="0"/>
              <a:t>посредством ЕПГУ</a:t>
            </a:r>
            <a:endParaRPr lang="ru-RU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499992" y="3761332"/>
            <a:ext cx="0" cy="3157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491880" y="4723403"/>
            <a:ext cx="1008112" cy="30620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511300" y="4723403"/>
            <a:ext cx="1080120" cy="3315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25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Прием иностранных граждан и лиц без гражданства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772816"/>
            <a:ext cx="7704856" cy="9233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Родители (законные представители) лично </a:t>
            </a:r>
            <a:r>
              <a:rPr lang="ru-RU" dirty="0" smtClean="0"/>
              <a:t>обращаются в тестирующую организацию для записи на тестирование не позднее, чем через </a:t>
            </a:r>
            <a:r>
              <a:rPr lang="ru-RU" b="1" dirty="0" smtClean="0"/>
              <a:t>7 рабочих дней </a:t>
            </a:r>
            <a:r>
              <a:rPr lang="ru-RU" dirty="0" smtClean="0"/>
              <a:t>после получения направления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3068960"/>
            <a:ext cx="7704856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Тестирование проходит </a:t>
            </a:r>
            <a:r>
              <a:rPr lang="ru-RU" b="1" dirty="0" smtClean="0"/>
              <a:t>по графику</a:t>
            </a:r>
            <a:r>
              <a:rPr lang="ru-RU" dirty="0" smtClean="0"/>
              <a:t>, определенному МО ЯО</a:t>
            </a:r>
          </a:p>
          <a:p>
            <a:r>
              <a:rPr lang="ru-RU" dirty="0" smtClean="0"/>
              <a:t>Тестирующая организация размещает на официальном сайте:</a:t>
            </a:r>
          </a:p>
          <a:p>
            <a:r>
              <a:rPr lang="ru-RU" dirty="0" smtClean="0"/>
              <a:t>- График тестирования;</a:t>
            </a:r>
          </a:p>
          <a:p>
            <a:r>
              <a:rPr lang="ru-RU" dirty="0" smtClean="0"/>
              <a:t>- Демонстрационный вариант работ;</a:t>
            </a:r>
          </a:p>
          <a:p>
            <a:r>
              <a:rPr lang="ru-RU" dirty="0" smtClean="0"/>
              <a:t>- Критерии оценивания.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4869160"/>
            <a:ext cx="7704856" cy="9233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Тестирующая организация в течение </a:t>
            </a:r>
            <a:r>
              <a:rPr lang="ru-RU" b="1" dirty="0" smtClean="0"/>
              <a:t>3 рабочих дней </a:t>
            </a:r>
            <a:r>
              <a:rPr lang="ru-RU" dirty="0" smtClean="0"/>
              <a:t>после прохождения тестирования уведомляет о результатах его проведения </a:t>
            </a:r>
            <a:r>
              <a:rPr lang="ru-RU" b="1" dirty="0" smtClean="0"/>
              <a:t>школе</a:t>
            </a:r>
            <a:r>
              <a:rPr lang="ru-RU" dirty="0" smtClean="0"/>
              <a:t>, в которую подано заявление о зачислении, в электронной форме </a:t>
            </a:r>
            <a:r>
              <a:rPr lang="ru-RU" b="1" dirty="0" smtClean="0"/>
              <a:t>посредством ЕПГУ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509871" y="2696146"/>
            <a:ext cx="0" cy="3728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490960" y="4546288"/>
            <a:ext cx="0" cy="3228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505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Прием иностранных граждан и лиц без гражданства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584" y="1772816"/>
            <a:ext cx="7488832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Школа</a:t>
            </a:r>
            <a:r>
              <a:rPr lang="ru-RU" dirty="0" smtClean="0"/>
              <a:t>,  </a:t>
            </a:r>
            <a:r>
              <a:rPr lang="ru-RU" dirty="0"/>
              <a:t>в которую подано заявление о зачислении</a:t>
            </a:r>
            <a:r>
              <a:rPr lang="ru-RU" dirty="0" smtClean="0"/>
              <a:t>, направляет информацию о </a:t>
            </a:r>
            <a:r>
              <a:rPr lang="ru-RU" u="sng" dirty="0" smtClean="0"/>
              <a:t>результатах тестирования </a:t>
            </a:r>
            <a:r>
              <a:rPr lang="ru-RU" dirty="0" smtClean="0"/>
              <a:t>и </a:t>
            </a:r>
            <a:r>
              <a:rPr lang="ru-RU" u="sng" dirty="0" smtClean="0"/>
              <a:t>рассмотрения заявления </a:t>
            </a:r>
            <a:r>
              <a:rPr lang="ru-RU" dirty="0" smtClean="0"/>
              <a:t>о приеме на обучение: </a:t>
            </a:r>
          </a:p>
          <a:p>
            <a:pPr marL="285750" indent="-285750">
              <a:buFontTx/>
              <a:buChar char="-"/>
            </a:pPr>
            <a:r>
              <a:rPr lang="ru-RU" dirty="0"/>
              <a:t>На почтовый или электронный адрес</a:t>
            </a:r>
          </a:p>
          <a:p>
            <a:pPr marL="285750" indent="-285750">
              <a:buFontTx/>
              <a:buChar char="-"/>
            </a:pPr>
            <a:r>
              <a:rPr lang="ru-RU" b="1" dirty="0"/>
              <a:t>Дублируется в </a:t>
            </a:r>
            <a:r>
              <a:rPr lang="ru-RU" b="1" dirty="0" smtClean="0"/>
              <a:t>ЕПГУ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3708225"/>
            <a:ext cx="3600400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Тестирование прошло успешно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3708225"/>
            <a:ext cx="3600400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Тестирование прошло НЕ успешно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4437112"/>
            <a:ext cx="4680520" cy="2031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- При спорных вопросах есть возможность обратиться в апелляционную комиссию;</a:t>
            </a:r>
          </a:p>
          <a:p>
            <a:r>
              <a:rPr lang="ru-RU" dirty="0" smtClean="0"/>
              <a:t>- Отказ в зачислении </a:t>
            </a:r>
            <a:r>
              <a:rPr lang="ru-RU" smtClean="0"/>
              <a:t>в школу;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Рекомендация пройти дополнительное обучение русскому языку;</a:t>
            </a:r>
          </a:p>
          <a:p>
            <a:r>
              <a:rPr lang="ru-RU" dirty="0" smtClean="0"/>
              <a:t>- Повторное прохождение тестирования не ранее, чем через 3 месяца;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24128" y="4437112"/>
            <a:ext cx="2592288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Зачисление ребенка в школу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635896" y="3250144"/>
            <a:ext cx="914918" cy="4580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570572" y="3250144"/>
            <a:ext cx="937532" cy="4580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633894" y="4077557"/>
            <a:ext cx="0" cy="3728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804248" y="4077557"/>
            <a:ext cx="0" cy="3728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0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Нормативные документы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 smtClean="0"/>
              <a:t>Федеральный закон </a:t>
            </a:r>
            <a:r>
              <a:rPr lang="ru-RU" sz="1800" b="1" dirty="0" smtClean="0"/>
              <a:t>от 28.12.2024 № 544-ФЗ </a:t>
            </a:r>
            <a:r>
              <a:rPr lang="ru-RU" sz="1800" dirty="0" smtClean="0"/>
              <a:t>«О внесении изменений в статьи 67 и 78 Федерального закона «Об образовании в Российской Федерации»;</a:t>
            </a:r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Приказ Министерства просвещения Российской Федерации </a:t>
            </a:r>
            <a:r>
              <a:rPr lang="ru-RU" sz="1800" b="1" dirty="0" smtClean="0"/>
              <a:t>от 04.03.3025 №171</a:t>
            </a:r>
            <a:r>
              <a:rPr lang="ru-RU" sz="1800" dirty="0" smtClean="0"/>
              <a:t> 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02.09.2020 № 458»;</a:t>
            </a:r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Приказ </a:t>
            </a:r>
            <a:r>
              <a:rPr lang="ru-RU" sz="1800" dirty="0"/>
              <a:t>Министерства просвещения Российской Федерации о</a:t>
            </a:r>
            <a:r>
              <a:rPr lang="ru-RU" sz="1800" b="1" dirty="0"/>
              <a:t>т 04.03.3025 №</a:t>
            </a:r>
            <a:r>
              <a:rPr lang="ru-RU" sz="1800" b="1" dirty="0" smtClean="0"/>
              <a:t>170 </a:t>
            </a:r>
            <a:r>
              <a:rPr lang="ru-RU" sz="1800" dirty="0" smtClean="0"/>
              <a:t>«Об 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 , основного общего и среднего общего образования, иностранных граждан и лиц без гражданства».</a:t>
            </a:r>
          </a:p>
          <a:p>
            <a:pPr algn="just"/>
            <a:endParaRPr lang="ru-RU" sz="1800" dirty="0" smtClean="0"/>
          </a:p>
          <a:p>
            <a:pPr algn="just"/>
            <a:r>
              <a:rPr lang="ru-RU" sz="1800" dirty="0">
                <a:solidFill>
                  <a:srgbClr val="000000"/>
                </a:solidFill>
              </a:rPr>
              <a:t>Федеральный закон от 25.07.2002 </a:t>
            </a:r>
            <a:r>
              <a:rPr lang="ru-RU" sz="1800" dirty="0" smtClean="0">
                <a:solidFill>
                  <a:srgbClr val="000000"/>
                </a:solidFill>
              </a:rPr>
              <a:t>№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115-</a:t>
            </a:r>
            <a:r>
              <a:rPr lang="ru-RU" sz="1800" dirty="0">
                <a:solidFill>
                  <a:srgbClr val="000000"/>
                </a:solidFill>
              </a:rPr>
              <a:t>ФЗ «</a:t>
            </a:r>
            <a:r>
              <a:rPr lang="ru-RU" sz="1800" dirty="0" smtClean="0">
                <a:solidFill>
                  <a:srgbClr val="000000"/>
                </a:solidFill>
              </a:rPr>
              <a:t>О </a:t>
            </a:r>
            <a:r>
              <a:rPr lang="ru-RU" sz="1800" dirty="0">
                <a:solidFill>
                  <a:srgbClr val="000000"/>
                </a:solidFill>
              </a:rPr>
              <a:t>правовом положении иностранных граждан в Российской </a:t>
            </a:r>
            <a:r>
              <a:rPr lang="ru-RU" sz="1800" dirty="0" smtClean="0">
                <a:solidFill>
                  <a:srgbClr val="000000"/>
                </a:solidFill>
              </a:rPr>
              <a:t>Федерации». </a:t>
            </a:r>
            <a:endParaRPr lang="ru-RU" sz="1800" b="1" dirty="0">
              <a:solidFill>
                <a:srgbClr val="000000"/>
              </a:solidFill>
            </a:endParaRPr>
          </a:p>
          <a:p>
            <a:pPr algn="just"/>
            <a:endParaRPr lang="ru-RU" sz="1800" dirty="0" smtClean="0"/>
          </a:p>
          <a:p>
            <a:pPr algn="just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0373777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440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Алгоритм </vt:lpstr>
      <vt:lpstr>Прием иностранных граждан и лиц без гражданства</vt:lpstr>
      <vt:lpstr>Прием иностранных граждан и лиц без гражданства</vt:lpstr>
      <vt:lpstr>Прием иностранных граждан и лиц без гражданства</vt:lpstr>
      <vt:lpstr>Прием иностранных граждан и лиц без гражданства</vt:lpstr>
      <vt:lpstr>Нормативные документы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Кузнецова, Юлия Викторовна</dc:creator>
  <cp:lastModifiedBy>Мальцева Лилия Викторовна</cp:lastModifiedBy>
  <cp:revision>223</cp:revision>
  <cp:lastPrinted>2025-03-18T07:25:34Z</cp:lastPrinted>
  <dcterms:created xsi:type="dcterms:W3CDTF">2021-11-30T10:00:36Z</dcterms:created>
  <dcterms:modified xsi:type="dcterms:W3CDTF">2025-03-27T08:56:52Z</dcterms:modified>
</cp:coreProperties>
</file>