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300" r:id="rId3"/>
    <p:sldId id="276" r:id="rId4"/>
    <p:sldId id="298" r:id="rId5"/>
    <p:sldId id="293" r:id="rId6"/>
    <p:sldId id="303" r:id="rId7"/>
    <p:sldId id="280" r:id="rId8"/>
    <p:sldId id="259" r:id="rId9"/>
    <p:sldId id="279" r:id="rId10"/>
    <p:sldId id="260" r:id="rId11"/>
    <p:sldId id="307" r:id="rId12"/>
    <p:sldId id="301" r:id="rId13"/>
    <p:sldId id="299" r:id="rId14"/>
    <p:sldId id="308" r:id="rId15"/>
    <p:sldId id="265" r:id="rId16"/>
    <p:sldId id="266" r:id="rId17"/>
    <p:sldId id="270" r:id="rId18"/>
    <p:sldId id="291" r:id="rId19"/>
    <p:sldId id="267" r:id="rId20"/>
    <p:sldId id="269" r:id="rId21"/>
    <p:sldId id="283" r:id="rId22"/>
    <p:sldId id="296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6F1E2-A06A-48A5-9DAA-A26D11B431DF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ECB01-F665-4B26-827D-A459EEF38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ECB01-F665-4B26-827D-A459EEF3806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3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93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60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8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1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ge.sdamgia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0086" y="836712"/>
            <a:ext cx="10225136" cy="158818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итоговая аттестация для 11 классов (ГИА-11)</a:t>
            </a:r>
            <a:endParaRPr lang="ru-RU" alt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5400" y="3429000"/>
            <a:ext cx="111858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>2024-2025 учебный год</a:t>
            </a:r>
            <a:endParaRPr lang="ru-RU" altLang="ru-RU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80" y="4797152"/>
            <a:ext cx="686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Пичугина Ольга Владимировна,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1262" y="6169981"/>
            <a:ext cx="325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ентябрь, 2024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7164" y="11663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7769" y="692696"/>
            <a:ext cx="36297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Предметы по выбору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344" y="1431361"/>
            <a:ext cx="11953328" cy="3881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обществознание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физика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химия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биология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история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литература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информатика </a:t>
            </a: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и информационно-коммуникационные технологии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география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иностранные </a:t>
            </a: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языки (</a:t>
            </a: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английский, </a:t>
            </a: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немецкий, французский, испанский, китайский)</a:t>
            </a:r>
            <a:endParaRPr lang="ru-RU" sz="2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6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30" y="157335"/>
            <a:ext cx="12030070" cy="654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службы по надзору в сфере образования и науки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апреля 2024 г. N 243/802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04 апреля 2023 г. N 233/552”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пунктами 97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-97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следующего содержания: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"97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вправе в дополнительные дни по своему желанию один раз пересдать ЕГЭ по одному учебному предмету по своему выбору из числа учебных предметов, сданных в текущем году (году сдачи экзамена), а также из числа учебных предметов, сданных в X классе в случае, установленном абзацем первым пункта 8 Порядка.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участник ГИА изъявил желание в дополнительные дни пересдать ЕГЭ по математике, сданный в текущем году (году сдачи экзамена) или сданный в X классе в случае, установленном абзацем первым пункта 8 Порядка, участник ГИА вправе изменить сданный уровень ЕГЭ по математике.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ГИА, указанные в пункте 97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Порядка, подают в ГЭК заявления с указанием пересдаваемого учебного предмета ЕГЭ.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пересдачи участниками ГИА, указанными в абзаце втором пункта 97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Порядка, ЕГЭ по математике в заявлении указывается также уровень (базовый или профильный) пересдаваемого ЕГЭ по математике.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подаются участниками ГИА не ранее шести рабочих дней и не позднее двух рабочих дней до дня экзамена, пересдаваемого в дополнительный день.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установленных пунктом 97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Порядка, предыдущий результат ЕГЭ по пересдаваемому учебному предмету, полученный участником ГИА в текущем году (году сдачи экзамена) (полученный в X классе в случае, установленном абзацем первым пункта 8 Порядка), аннулируется решением председателя ГЭК."</a:t>
            </a:r>
          </a:p>
        </p:txBody>
      </p:sp>
    </p:spTree>
    <p:extLst>
      <p:ext uri="{BB962C8B-B14F-4D97-AF65-F5344CB8AC3E}">
        <p14:creationId xmlns:p14="http://schemas.microsoft.com/office/powerpoint/2010/main" val="234935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2"/>
          <p:cNvSpPr/>
          <p:nvPr/>
        </p:nvSpPr>
        <p:spPr>
          <a:xfrm>
            <a:off x="0" y="0"/>
            <a:ext cx="1219200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C00000"/>
                </a:solidFill>
                <a:latin typeface="Cambria"/>
                <a:ea typeface="MS Gothic"/>
              </a:rPr>
              <a:t>Проведение </a:t>
            </a:r>
            <a:r>
              <a:rPr lang="ru-RU" sz="3600" b="1" strike="noStrike" spc="-1" dirty="0" smtClean="0">
                <a:solidFill>
                  <a:srgbClr val="C00000"/>
                </a:solidFill>
                <a:latin typeface="Cambria"/>
                <a:ea typeface="MS Gothic"/>
              </a:rPr>
              <a:t>ГИА-</a:t>
            </a:r>
            <a:r>
              <a:rPr lang="en-US" sz="3600" b="1" strike="noStrike" spc="-1" dirty="0" smtClean="0">
                <a:solidFill>
                  <a:srgbClr val="C00000"/>
                </a:solidFill>
                <a:latin typeface="Cambria"/>
                <a:ea typeface="MS Gothic"/>
              </a:rPr>
              <a:t>11</a:t>
            </a:r>
            <a:endParaRPr lang="ru-RU" sz="3600" b="0" strike="noStrike" spc="-1" dirty="0">
              <a:latin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8853" y="908720"/>
            <a:ext cx="11314293" cy="5590365"/>
            <a:chOff x="259200" y="1107075"/>
            <a:chExt cx="11314293" cy="5590365"/>
          </a:xfrm>
        </p:grpSpPr>
        <p:sp>
          <p:nvSpPr>
            <p:cNvPr id="9" name="CustomShape 1"/>
            <p:cNvSpPr/>
            <p:nvPr/>
          </p:nvSpPr>
          <p:spPr>
            <a:xfrm>
              <a:off x="2865600" y="1116000"/>
              <a:ext cx="647280" cy="5581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В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Х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О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C00000"/>
                  </a:solidFill>
                  <a:latin typeface="Cambria"/>
                </a:rPr>
                <a:t>Д</a:t>
              </a: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2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C00000"/>
                  </a:solidFill>
                  <a:latin typeface="Cambria"/>
                </a:rPr>
                <a:t>В</a:t>
              </a: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Cambria"/>
                </a:rPr>
                <a:t>П</a:t>
              </a:r>
              <a:endParaRPr lang="ru-RU" sz="3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Cambria"/>
                </a:rPr>
                <a:t>П</a:t>
              </a:r>
              <a:endParaRPr lang="ru-RU" sz="3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Cambria"/>
                </a:rPr>
                <a:t>Э</a:t>
              </a:r>
              <a:endParaRPr lang="ru-RU" sz="3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3200" b="0" strike="noStrike" spc="-1">
                <a:latin typeface="Arial"/>
              </a:endParaRPr>
            </a:p>
          </p:txBody>
        </p:sp>
        <p:sp>
          <p:nvSpPr>
            <p:cNvPr id="10" name="CustomShape 2"/>
            <p:cNvSpPr/>
            <p:nvPr/>
          </p:nvSpPr>
          <p:spPr>
            <a:xfrm>
              <a:off x="259200" y="1116000"/>
              <a:ext cx="2498400" cy="1657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Помещения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 для личных вещей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1" name="CustomShape 3"/>
            <p:cNvSpPr/>
            <p:nvPr/>
          </p:nvSpPr>
          <p:spPr>
            <a:xfrm>
              <a:off x="277560" y="3098880"/>
              <a:ext cx="2480040" cy="158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Помещение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 для сопровождающих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5" name="CustomShape 8"/>
            <p:cNvSpPr/>
            <p:nvPr/>
          </p:nvSpPr>
          <p:spPr>
            <a:xfrm>
              <a:off x="8971312" y="4467240"/>
              <a:ext cx="2550240" cy="21189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chemeClr val="accent2">
                  <a:lumMod val="5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002060"/>
                  </a:solidFill>
                  <a:latin typeface="Cambria"/>
                </a:rPr>
                <a:t>Помещение для руководителя ППЭ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17" name="CustomShape 11"/>
            <p:cNvSpPr/>
            <p:nvPr/>
          </p:nvSpPr>
          <p:spPr>
            <a:xfrm>
              <a:off x="259200" y="5002200"/>
              <a:ext cx="2452424" cy="1584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FF66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C00000"/>
                  </a:solidFill>
                  <a:latin typeface="Cambria"/>
                </a:rPr>
                <a:t>Помещение</a:t>
              </a:r>
              <a:endParaRPr lang="ru-RU" sz="2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000" b="1" strike="noStrike" spc="-1" dirty="0">
                  <a:solidFill>
                    <a:srgbClr val="C00000"/>
                  </a:solidFill>
                  <a:latin typeface="Cambria"/>
                </a:rPr>
                <a:t> для представителей СМИ</a:t>
              </a:r>
              <a:endParaRPr lang="ru-RU" sz="2000" b="0" strike="noStrike" spc="-1" dirty="0">
                <a:latin typeface="Arial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643592" y="1107075"/>
              <a:ext cx="3316504" cy="5563181"/>
              <a:chOff x="3211544" y="1107075"/>
              <a:chExt cx="3316504" cy="5563181"/>
            </a:xfrm>
          </p:grpSpPr>
          <p:sp>
            <p:nvSpPr>
              <p:cNvPr id="13" name="CustomShape 5"/>
              <p:cNvSpPr/>
              <p:nvPr/>
            </p:nvSpPr>
            <p:spPr>
              <a:xfrm>
                <a:off x="4487568" y="5013176"/>
                <a:ext cx="2010240" cy="1657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360">
                <a:solidFill>
                  <a:schemeClr val="accent2">
                    <a:lumMod val="50000"/>
                  </a:scheme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2000" b="1" strike="noStrike" spc="-1" dirty="0">
                    <a:solidFill>
                      <a:srgbClr val="002060"/>
                    </a:solidFill>
                    <a:latin typeface="Cambria"/>
                  </a:rPr>
                  <a:t>Помещение</a:t>
                </a:r>
                <a:endParaRPr lang="ru-RU" sz="20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2000" b="1" strike="noStrike" spc="-1" dirty="0">
                    <a:solidFill>
                      <a:srgbClr val="002060"/>
                    </a:solidFill>
                    <a:latin typeface="Cambria"/>
                  </a:rPr>
                  <a:t> для инструктажа</a:t>
                </a:r>
                <a:endParaRPr lang="ru-RU" sz="2000" b="0" strike="noStrike" spc="-1" dirty="0">
                  <a:latin typeface="Arial"/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4472448" y="1107075"/>
                <a:ext cx="2055600" cy="3690077"/>
                <a:chOff x="4472448" y="1107075"/>
                <a:chExt cx="2055600" cy="3690077"/>
              </a:xfrm>
            </p:grpSpPr>
            <p:sp>
              <p:nvSpPr>
                <p:cNvPr id="12" name="CustomShape 4"/>
                <p:cNvSpPr/>
                <p:nvPr/>
              </p:nvSpPr>
              <p:spPr>
                <a:xfrm>
                  <a:off x="4487568" y="1107075"/>
                  <a:ext cx="2040480" cy="165708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360">
                  <a:solidFill>
                    <a:schemeClr val="accent2">
                      <a:lumMod val="50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2000" b="1" strike="noStrike" spc="-1" dirty="0">
                      <a:solidFill>
                        <a:srgbClr val="002060"/>
                      </a:solidFill>
                      <a:latin typeface="Cambria"/>
                    </a:rPr>
                    <a:t>Помещение</a:t>
                  </a:r>
                  <a:endParaRPr lang="ru-RU" sz="2000" b="0" strike="noStrike" spc="-1" dirty="0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ru-RU" sz="2000" b="1" strike="noStrike" spc="-1" dirty="0">
                      <a:solidFill>
                        <a:srgbClr val="002060"/>
                      </a:solidFill>
                      <a:latin typeface="Cambria"/>
                    </a:rPr>
                    <a:t> для медработника</a:t>
                  </a:r>
                  <a:endParaRPr lang="ru-RU" sz="2000" b="0" strike="noStrike" spc="-1" dirty="0">
                    <a:latin typeface="Arial"/>
                  </a:endParaRPr>
                </a:p>
              </p:txBody>
            </p:sp>
            <p:sp>
              <p:nvSpPr>
                <p:cNvPr id="14" name="CustomShape 6"/>
                <p:cNvSpPr/>
                <p:nvPr/>
              </p:nvSpPr>
              <p:spPr>
                <a:xfrm>
                  <a:off x="4472448" y="2943152"/>
                  <a:ext cx="2025360" cy="1854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360">
                  <a:solidFill>
                    <a:schemeClr val="accent2">
                      <a:lumMod val="50000"/>
                    </a:schemeClr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2000" b="1" strike="noStrike" spc="-1" dirty="0">
                      <a:solidFill>
                        <a:srgbClr val="002060"/>
                      </a:solidFill>
                      <a:latin typeface="Cambria"/>
                    </a:rPr>
                    <a:t>Помещение</a:t>
                  </a:r>
                  <a:endParaRPr lang="ru-RU" sz="2000" b="0" strike="noStrike" spc="-1" dirty="0"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ru-RU" sz="2000" b="1" strike="noStrike" spc="-1" dirty="0">
                      <a:solidFill>
                        <a:srgbClr val="002060"/>
                      </a:solidFill>
                      <a:latin typeface="Cambria"/>
                    </a:rPr>
                    <a:t> для общественных наблюдателей</a:t>
                  </a:r>
                  <a:endParaRPr lang="ru-RU" sz="2000" b="0" strike="noStrike" spc="-1" dirty="0">
                    <a:latin typeface="Arial"/>
                  </a:endParaRPr>
                </a:p>
              </p:txBody>
            </p:sp>
          </p:grpSp>
          <p:pic>
            <p:nvPicPr>
              <p:cNvPr id="18" name="Рисунок 18"/>
              <p:cNvPicPr/>
              <p:nvPr/>
            </p:nvPicPr>
            <p:blipFill>
              <a:blip r:embed="rId2"/>
              <a:stretch/>
            </p:blipFill>
            <p:spPr>
              <a:xfrm>
                <a:off x="3211544" y="3183120"/>
                <a:ext cx="1660320" cy="24760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7439797" y="1169526"/>
              <a:ext cx="4133696" cy="3186496"/>
              <a:chOff x="8325133" y="940860"/>
              <a:chExt cx="2259544" cy="2388571"/>
            </a:xfrm>
          </p:grpSpPr>
          <p:sp>
            <p:nvSpPr>
              <p:cNvPr id="19" name="CustomShape 10"/>
              <p:cNvSpPr/>
              <p:nvPr/>
            </p:nvSpPr>
            <p:spPr>
              <a:xfrm>
                <a:off x="8327477" y="956311"/>
                <a:ext cx="2257200" cy="2373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360">
                <a:solidFill>
                  <a:schemeClr val="accent2">
                    <a:lumMod val="50000"/>
                  </a:scheme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2000" b="1" strike="noStrike" spc="-1" dirty="0" smtClean="0">
                    <a:solidFill>
                      <a:srgbClr val="002060"/>
                    </a:solidFill>
                    <a:latin typeface="Cambria"/>
                  </a:rPr>
                  <a:t>Аудитории</a:t>
                </a:r>
                <a:endParaRPr lang="ru-RU" sz="2000" b="0" strike="noStrike" spc="-1" dirty="0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2000" b="1" strike="noStrike" spc="-1" dirty="0">
                    <a:solidFill>
                      <a:srgbClr val="002060"/>
                    </a:solidFill>
                    <a:latin typeface="Cambria"/>
                  </a:rPr>
                  <a:t> для участников </a:t>
                </a:r>
                <a:r>
                  <a:rPr lang="ru-RU" sz="2000" b="1" strike="noStrike" spc="-1" dirty="0" smtClean="0">
                    <a:solidFill>
                      <a:srgbClr val="002060"/>
                    </a:solidFill>
                    <a:latin typeface="Cambria"/>
                  </a:rPr>
                  <a:t>ГИА-</a:t>
                </a:r>
                <a:r>
                  <a:rPr lang="en-US" sz="2000" b="1" strike="noStrike" spc="-1" dirty="0" smtClean="0">
                    <a:solidFill>
                      <a:srgbClr val="002060"/>
                    </a:solidFill>
                    <a:latin typeface="Cambria"/>
                  </a:rPr>
                  <a:t>11</a:t>
                </a:r>
                <a:endParaRPr lang="ru-RU" sz="2000" b="0" strike="noStrike" spc="-1" dirty="0">
                  <a:latin typeface="Arial"/>
                </a:endParaRPr>
              </a:p>
            </p:txBody>
          </p:sp>
          <p:sp>
            <p:nvSpPr>
              <p:cNvPr id="20" name="CustomShape 14"/>
              <p:cNvSpPr/>
              <p:nvPr/>
            </p:nvSpPr>
            <p:spPr>
              <a:xfrm>
                <a:off x="8325133" y="940860"/>
                <a:ext cx="2257200" cy="7902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chemeClr val="accent2">
                    <a:lumMod val="50000"/>
                  </a:schemeClr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1600" b="1" strike="noStrike" spc="-1" dirty="0">
                    <a:solidFill>
                      <a:srgbClr val="C00000"/>
                    </a:solidFill>
                    <a:latin typeface="Cambria"/>
                  </a:rPr>
                  <a:t>Закрыта справочно-познавательная информация</a:t>
                </a:r>
                <a:endParaRPr lang="ru-RU" sz="1600" b="0" strike="noStrike" spc="-1" dirty="0">
                  <a:latin typeface="Arial"/>
                </a:endParaRPr>
              </a:p>
            </p:txBody>
          </p:sp>
        </p:grpSp>
        <p:pic>
          <p:nvPicPr>
            <p:cNvPr id="23" name="Рисунок 22"/>
            <p:cNvPicPr/>
            <p:nvPr/>
          </p:nvPicPr>
          <p:blipFill rotWithShape="1">
            <a:blip r:embed="rId3"/>
            <a:srcRect l="28541" t="23184" r="49332" b="45269"/>
            <a:stretch/>
          </p:blipFill>
          <p:spPr bwMode="auto">
            <a:xfrm>
              <a:off x="7522365" y="3141140"/>
              <a:ext cx="1448947" cy="11519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7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0972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5236" y="1521949"/>
            <a:ext cx="97210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участникам необходимо прибыть в ППЭ не ранее 09:00.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384" y="2284420"/>
            <a:ext cx="11089232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здании, где расположен ППЭ, до входа в ППЭ выделяется место для хранения личных вещей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стенд с информацией о распределении участников по аудиториям.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в ППЭ при наличии у них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удостоверяющего личность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их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распределения в данный ППЭ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 участника  в  списках  распределения  в  данный  ППЭ  участник  в  ППЭ 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1384" y="5229200"/>
            <a:ext cx="111216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обеспечения  контроля  за  ходом  проведения  экзамена  помещения  ППЭ,  в  том  числе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 экзаменов, оснащены средствами видеонаблюдения. </a:t>
            </a:r>
          </a:p>
        </p:txBody>
      </p:sp>
    </p:spTree>
    <p:extLst>
      <p:ext uri="{BB962C8B-B14F-4D97-AF65-F5344CB8AC3E}">
        <p14:creationId xmlns:p14="http://schemas.microsoft.com/office/powerpoint/2010/main" val="4843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5400" y="143669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564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922581"/>
            <a:ext cx="11377264" cy="552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биологии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непрограммируемый калькулятор;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географии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непрограммируемый калькулятор;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литературе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орфографический словарь, позволяющий устанавливать нормативное написание слов;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математике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линейка, не содержащая справочной информации (далее - линейка), для построения чертежей и рисунков;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физике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линейка для построения графиков и схем; непрограммируемый калькулятор;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химии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непрограммируемый калькулятор;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проведения ЕГЭ на средствах обучения и воспитания не допускается делать пометки, относящиеся к содержанию заданий КИМ по учебным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26642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3712" y="2606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980" y="1196752"/>
            <a:ext cx="1173730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средств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электронно-вычислительной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техники, фото, аудио и видеоаппаратуры, справочных материалов, письменных заметок и иных средств хранения и передачи информации.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 из аудитории и ППЭ экзаменационных материалов на бумажном или электронном носителях, их фотографирование.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другим участникам ЕГЭ, в том числе передача им указанных средств и материалов.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Политика использования мобильных телефонов на рабочем мес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4" y="4835166"/>
            <a:ext cx="1663824" cy="16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10 причин, почему списывание в школе - зло | Газета педагогов | Яндекс Дзе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3"/>
          <a:stretch/>
        </p:blipFill>
        <p:spPr bwMode="auto">
          <a:xfrm>
            <a:off x="2736607" y="4969893"/>
            <a:ext cx="2834137" cy="15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Что можно и что нельзя фотографировать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765571"/>
            <a:ext cx="1863447" cy="186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Где можно спрятать шпаргалку и как сделать так, чтобы ее не заметили -  Харьков Vgorode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34" y="4877819"/>
            <a:ext cx="2283478" cy="15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35864" y="4969893"/>
            <a:ext cx="2124032" cy="1538907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21034" y="4877819"/>
            <a:ext cx="2283478" cy="1598435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7568" y="4046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нарушении установленного порядка проведения ГИА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19336" y="1844824"/>
            <a:ext cx="1180931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Подается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участником ЕГЭ </a:t>
            </a:r>
            <a:r>
              <a:rPr lang="ru-RU" sz="2800" b="1" dirty="0">
                <a:solidFill>
                  <a:srgbClr val="C00000"/>
                </a:solidFill>
              </a:rPr>
              <a:t>в день экзамена</a:t>
            </a:r>
            <a:r>
              <a:rPr lang="ru-RU" sz="2800" dirty="0"/>
              <a:t>, не покидая ППЭ.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Конфликтная комиссии </a:t>
            </a:r>
            <a:r>
              <a:rPr lang="ru-RU" sz="2800" dirty="0"/>
              <a:t>рассматривает </a:t>
            </a:r>
            <a:r>
              <a:rPr lang="ru-RU" sz="2800" b="1" dirty="0"/>
              <a:t>апелляцию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не более 2-х рабочих дней </a:t>
            </a:r>
            <a:r>
              <a:rPr lang="ru-RU" sz="2800" dirty="0"/>
              <a:t>с момента ее подачи.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В случае </a:t>
            </a:r>
            <a:r>
              <a:rPr lang="ru-RU" sz="2800" b="1" dirty="0">
                <a:solidFill>
                  <a:srgbClr val="C00000"/>
                </a:solidFill>
              </a:rPr>
              <a:t>удовлетворения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апелляции – результат аннулируется и участнику предоставляется возможность </a:t>
            </a:r>
            <a:r>
              <a:rPr lang="ru-RU" sz="2800" b="1" dirty="0">
                <a:solidFill>
                  <a:srgbClr val="C00000"/>
                </a:solidFill>
              </a:rPr>
              <a:t>сдать ЕГЭ по данному предмету в другой день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ru-RU" sz="2800" dirty="0"/>
              <a:t>предусмотренный единым расписанием.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49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8212" y="175409"/>
            <a:ext cx="8064896" cy="98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результатами ЕГЭ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0274" y="1484784"/>
            <a:ext cx="118813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2-х рабочих дней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официального объявления результатов экзамена.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апелляцию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4-х рабочих дней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ее подачи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апелляции и сохранение выставленных баллов.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апелляции и выставление других баллов как в сторону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сторону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1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09728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Срок </a:t>
            </a:r>
            <a:r>
              <a:rPr lang="ru-RU" b="1" dirty="0">
                <a:solidFill>
                  <a:srgbClr val="0070C0"/>
                </a:solidFill>
              </a:rPr>
              <a:t>действия результатов ЕГЭ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400" y="1522386"/>
            <a:ext cx="1110302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Согласно части 2 статьи 70 Федерального закона от 29 декабря 2012 г. № 273-ФЗ "Об образовании в Российской Федерации" результаты единого государственного экзамена с 2014 года при приеме на обучение действительны </a:t>
            </a:r>
            <a:r>
              <a:rPr lang="ru-RU" sz="2400" b="1" dirty="0"/>
              <a:t>четыре года</a:t>
            </a:r>
            <a:r>
              <a:rPr lang="ru-RU" sz="2400" dirty="0"/>
              <a:t>, следующих за годом получения таких результатов.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356992"/>
            <a:ext cx="111030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Roboto"/>
              </a:rPr>
              <a:t>Срок действия итогового сочинения (изложения) как допуск к ГИА – </a:t>
            </a:r>
            <a:r>
              <a:rPr lang="ru-RU" sz="2400" b="1" dirty="0">
                <a:solidFill>
                  <a:srgbClr val="333333"/>
                </a:solidFill>
                <a:latin typeface="Roboto"/>
              </a:rPr>
              <a:t>бессрочно</a:t>
            </a:r>
            <a:r>
              <a:rPr lang="ru-RU" sz="2400" dirty="0">
                <a:solidFill>
                  <a:srgbClr val="333333"/>
                </a:solidFill>
                <a:latin typeface="Roboto"/>
              </a:rPr>
              <a:t>.</a:t>
            </a:r>
            <a:endParaRPr lang="ru-RU" sz="2400" dirty="0"/>
          </a:p>
        </p:txBody>
      </p:sp>
      <p:pic>
        <p:nvPicPr>
          <p:cNvPr id="26626" name="Picture 2" descr="Всероссийское тестирование «Закон об образовании» (v00021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341910"/>
            <a:ext cx="1721852" cy="22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226" t="15700" r="40550" b="59800"/>
          <a:stretch/>
        </p:blipFill>
        <p:spPr>
          <a:xfrm>
            <a:off x="4871864" y="4398007"/>
            <a:ext cx="5616624" cy="21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6" y="548680"/>
            <a:ext cx="118813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</a:t>
            </a:r>
          </a:p>
          <a:p>
            <a:pPr algn="ctr">
              <a:spcBef>
                <a:spcPts val="1800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1800"/>
              </a:spcBef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800"/>
              </a:spcBef>
            </a:pP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Русский язык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C00000"/>
                </a:solidFill>
              </a:rPr>
              <a:t>24 балла </a:t>
            </a:r>
            <a:r>
              <a:rPr lang="ru-RU" sz="2800" dirty="0"/>
              <a:t>(по 100-бальной шкале)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Математика</a:t>
            </a:r>
            <a:r>
              <a:rPr lang="ru-RU" sz="2800" dirty="0"/>
              <a:t> </a:t>
            </a:r>
            <a:r>
              <a:rPr lang="ru-RU" sz="2800" b="1" dirty="0"/>
              <a:t>(базовый уровень) </a:t>
            </a:r>
            <a:r>
              <a:rPr lang="ru-RU" sz="2800" dirty="0"/>
              <a:t>– </a:t>
            </a:r>
            <a:r>
              <a:rPr lang="ru-RU" sz="2800" dirty="0" smtClean="0">
                <a:solidFill>
                  <a:srgbClr val="C00000"/>
                </a:solidFill>
              </a:rPr>
              <a:t>3 </a:t>
            </a:r>
            <a:r>
              <a:rPr lang="ru-RU" sz="2800" dirty="0">
                <a:solidFill>
                  <a:srgbClr val="C00000"/>
                </a:solidFill>
              </a:rPr>
              <a:t>балла </a:t>
            </a:r>
            <a:r>
              <a:rPr lang="ru-RU" sz="2800" dirty="0"/>
              <a:t>(по </a:t>
            </a:r>
            <a:r>
              <a:rPr lang="ru-RU" sz="2800" dirty="0" smtClean="0"/>
              <a:t>5-бальной шкале)</a:t>
            </a:r>
            <a:endParaRPr lang="ru-RU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Математика (профильный уровень) </a:t>
            </a:r>
            <a:r>
              <a:rPr lang="ru-RU" sz="2800" dirty="0"/>
              <a:t>– </a:t>
            </a:r>
            <a:r>
              <a:rPr lang="ru-RU" sz="2800" dirty="0">
                <a:solidFill>
                  <a:srgbClr val="C00000"/>
                </a:solidFill>
              </a:rPr>
              <a:t>27 баллов </a:t>
            </a:r>
            <a:r>
              <a:rPr lang="ru-RU" sz="2800" dirty="0"/>
              <a:t>(по 100-бальной </a:t>
            </a:r>
            <a:r>
              <a:rPr lang="ru-RU" sz="2800" dirty="0" smtClean="0"/>
              <a:t>шкале</a:t>
            </a:r>
            <a:r>
              <a:rPr lang="ru-RU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309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6" y="332656"/>
            <a:ext cx="115932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96172" y="1379096"/>
            <a:ext cx="3125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36" y="2276872"/>
            <a:ext cx="120274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надзору в сфере образования и науки от 04.04.2023 № 233/552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арегистрирован Министерством юстиции РФ 15.05.2023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73314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службы по надзору в сфере образования и науки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апреля 2024 г. N 243/802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2023 г. N 233/552”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0" y="764704"/>
            <a:ext cx="11377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</a:rPr>
              <a:t>Резервные сроки (ОП):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неудовлетворительный </a:t>
            </a:r>
            <a:r>
              <a:rPr lang="ru-RU" i="1" dirty="0"/>
              <a:t>результат </a:t>
            </a:r>
            <a:r>
              <a:rPr lang="ru-RU" i="1" u="sng" dirty="0"/>
              <a:t>по одному из обязательных предметов </a:t>
            </a:r>
            <a:r>
              <a:rPr lang="ru-RU" i="1" dirty="0"/>
              <a:t>(русский язык или математика</a:t>
            </a:r>
            <a:r>
              <a:rPr lang="ru-RU" i="1" dirty="0" smtClean="0"/>
              <a:t>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участники экзамена, не явившиеся на экзамен по уважительным </a:t>
            </a:r>
            <a:r>
              <a:rPr lang="ru-RU" dirty="0" smtClean="0"/>
              <a:t>причинам (</a:t>
            </a:r>
            <a:r>
              <a:rPr lang="ru-RU" dirty="0"/>
              <a:t>болезнь или иные обстоятельства), подтвержденным документально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участники </a:t>
            </a:r>
            <a:r>
              <a:rPr lang="ru-RU" dirty="0"/>
              <a:t>экзамена, не завершившие выполнение экзаменационной работы по уважительным причинам (болезнь или иные обстоятельства), подтвержденным документально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участники </a:t>
            </a:r>
            <a:r>
              <a:rPr lang="ru-RU" dirty="0"/>
              <a:t>экзамена, апелляции которых о нарушении порядка проведения ГИА конфликтной комиссией были удовлетворены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участники </a:t>
            </a:r>
            <a:r>
              <a:rPr lang="ru-RU" dirty="0"/>
              <a:t>экзамена, чьи результаты были аннулированы по решению председателя ГЭК в случае выявления фактов нарушений Порядка </a:t>
            </a:r>
            <a:r>
              <a:rPr lang="ru-RU" b="1" u="sng" dirty="0"/>
              <a:t>не со стороны участника </a:t>
            </a:r>
            <a:r>
              <a:rPr lang="ru-RU" b="1" u="sng" dirty="0" smtClean="0"/>
              <a:t>ГИА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9496" y="291044"/>
            <a:ext cx="8064896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сдача экзамена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07368" y="4066373"/>
            <a:ext cx="11494268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348" y="4072649"/>
            <a:ext cx="11593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ранее 1 сентября текущего </a:t>
            </a:r>
            <a:r>
              <a:rPr lang="ru-RU" sz="2400" b="1" i="1" dirty="0" smtClean="0">
                <a:solidFill>
                  <a:srgbClr val="C00000"/>
                </a:solidFill>
              </a:rPr>
              <a:t>года: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/>
              <a:t>Неудовлетворительный результат по одному из обязательных предметов </a:t>
            </a:r>
            <a:r>
              <a:rPr lang="ru-RU" sz="2000" i="1" u="sng" dirty="0"/>
              <a:t>повторно.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/>
              <a:t>Неудовлетворительный результат </a:t>
            </a:r>
            <a:r>
              <a:rPr lang="ru-RU" sz="2000" i="1" u="sng" dirty="0"/>
              <a:t>по двум обязательным предметам  </a:t>
            </a:r>
            <a:r>
              <a:rPr lang="ru-RU" sz="2000" i="1" dirty="0"/>
              <a:t>(и по русскому языку и по математике).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6334780"/>
            <a:ext cx="11648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?????????Предметы </a:t>
            </a:r>
            <a:r>
              <a:rPr lang="ru-RU" sz="2800" b="1" dirty="0">
                <a:solidFill>
                  <a:srgbClr val="FF0000"/>
                </a:solidFill>
              </a:rPr>
              <a:t>по выбору в текущем году не пересдаются!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360" y="5252320"/>
            <a:ext cx="11377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b="1" i="1" dirty="0">
                <a:latin typeface="Cambria" panose="02040503050406030204" pitchFamily="18" charset="0"/>
              </a:rPr>
              <a:t>Участники ГИА, получившие неудовлетворительный результат на </a:t>
            </a:r>
            <a:r>
              <a:rPr lang="ru-RU" b="1" i="1" dirty="0" smtClean="0">
                <a:latin typeface="Cambria" panose="02040503050406030204" pitchFamily="18" charset="0"/>
              </a:rPr>
              <a:t>ЕГЭ по </a:t>
            </a:r>
            <a:r>
              <a:rPr lang="ru-RU" b="1" i="1" dirty="0">
                <a:latin typeface="Cambria" panose="02040503050406030204" pitchFamily="18" charset="0"/>
              </a:rPr>
              <a:t>математике, вправе изменить выбранный ими ранее уровень ЕГЭ по математике для повторного участия в ЕГЭ в резервные сроки.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59534" y="1"/>
            <a:ext cx="7524750" cy="106997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Подготовка к ЕГЭ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857313" y="1376003"/>
            <a:ext cx="10729192" cy="1224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/>
              <a:t>Открытые банки заданий единого государственного экзамена, тренировочные сборники для подготовки к ГИА-11 обучающихся с ограниченными возможностями здоровья на сайте ФГБНУ «Федеральный институт педагогических измерений» </a:t>
            </a:r>
            <a:r>
              <a:rPr lang="en-US" sz="2000" u="sng" dirty="0">
                <a:solidFill>
                  <a:schemeClr val="tx2"/>
                </a:solidFill>
              </a:rPr>
              <a:t>http://</a:t>
            </a:r>
            <a:r>
              <a:rPr lang="ru-RU" sz="2000" u="sng" dirty="0">
                <a:solidFill>
                  <a:schemeClr val="tx2"/>
                </a:solidFill>
              </a:rPr>
              <a:t>fipi.ru</a:t>
            </a:r>
            <a:r>
              <a:rPr lang="en-US" sz="2000" u="sng" dirty="0">
                <a:solidFill>
                  <a:schemeClr val="tx2"/>
                </a:solidFill>
              </a:rPr>
              <a:t>/</a:t>
            </a:r>
            <a:endParaRPr lang="ru-RU" sz="2000" u="sng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076" y="3881856"/>
            <a:ext cx="1072919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Тренировочные работы по всем предметам, сдаваемым в форме ЕГЭ, в течение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313" y="4781924"/>
            <a:ext cx="1072919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Пробные экзамены </a:t>
            </a:r>
            <a:r>
              <a:rPr lang="ru-RU" sz="2000" dirty="0" smtClean="0">
                <a:cs typeface="Times New Roman" panose="02020603050405020304" pitchFamily="18" charset="0"/>
              </a:rPr>
              <a:t>на </a:t>
            </a:r>
            <a:r>
              <a:rPr lang="ru-RU" sz="2000" dirty="0">
                <a:cs typeface="Times New Roman" panose="02020603050405020304" pitchFamily="18" charset="0"/>
              </a:rPr>
              <a:t>базе </a:t>
            </a:r>
            <a:r>
              <a:rPr lang="ru-RU" sz="2000" dirty="0" smtClean="0">
                <a:cs typeface="Times New Roman" panose="02020603050405020304" pitchFamily="18" charset="0"/>
              </a:rPr>
              <a:t>школы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076" y="5589240"/>
            <a:ext cx="1072919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Апробация </a:t>
            </a:r>
            <a:r>
              <a:rPr lang="ru-RU" sz="2000" dirty="0" smtClean="0">
                <a:cs typeface="Times New Roman" panose="02020603050405020304" pitchFamily="18" charset="0"/>
              </a:rPr>
              <a:t>экзаменов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847263" y="2971603"/>
            <a:ext cx="10729192" cy="5294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dirty="0" smtClean="0"/>
              <a:t>Платформа «Решу ЕГЭ»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://ege.sdamgia.ru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20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Получение аттестата о среднем общем образовании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924" y="1514698"/>
            <a:ext cx="113517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5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Условие получения аттестата </a:t>
            </a:r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Аттестат о среднем общем образовании и приложение к нему выдаются лицам, завершившим обучение по образовательным программам среднего общего образования и успешно прошедшим государственную итоговую аттестацию</a:t>
            </a:r>
            <a:r>
              <a:rPr lang="ru-RU" sz="2000" dirty="0">
                <a:latin typeface="Cambria" panose="02040503050406030204" pitchFamily="18" charset="0"/>
              </a:rPr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3356992"/>
            <a:ext cx="11377264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5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Отметки в аттестат </a:t>
            </a:r>
            <a:endParaRPr lang="ru-RU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 defTabSz="942975"/>
            <a:r>
              <a:rPr lang="ru-RU" sz="2000" dirty="0" smtClean="0">
                <a:latin typeface="Cambria" panose="02040503050406030204" pitchFamily="18" charset="0"/>
              </a:rPr>
              <a:t>Итоговые отметки за 11 класс определяются как </a:t>
            </a:r>
            <a:r>
              <a:rPr lang="ru-RU" sz="2000" b="1" dirty="0" smtClean="0">
                <a:latin typeface="Cambria" panose="02040503050406030204" pitchFamily="18" charset="0"/>
              </a:rPr>
              <a:t>среднеарифметическое полугодовых и годовых</a:t>
            </a:r>
            <a:r>
              <a:rPr lang="ru-RU" sz="2000" dirty="0" smtClean="0">
                <a:latin typeface="Cambria" panose="02040503050406030204" pitchFamily="18" charset="0"/>
              </a:rPr>
              <a:t> отметок 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</a:t>
            </a:r>
            <a:r>
              <a:rPr lang="ru-RU" sz="2000" dirty="0">
                <a:latin typeface="Cambria" panose="02040503050406030204" pitchFamily="18" charset="0"/>
              </a:rPr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0" y="5568618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1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РЕЗУЛЬТАТЫ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ЭКЗАМЕНОВ НЕ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ВЛИЯЮТ НА ОТМЕТКУ В АТТЕСТАТ!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88640"/>
            <a:ext cx="1159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29.09.2023 № 730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и условий выдачи медалей "За особые успехи в учении" I и II степеней"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27.10.2023 № 75758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163" t="23400" r="26768" b="8129"/>
          <a:stretch/>
        </p:blipFill>
        <p:spPr>
          <a:xfrm>
            <a:off x="479376" y="3562184"/>
            <a:ext cx="3090258" cy="3288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3784" y="1559205"/>
            <a:ext cx="816486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 особые успехи в учении" 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с отличием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«5»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70+ баллов на ЕГЭ по русскому языку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70+ баллов на ЕГЭ  по одному из предметов по выбору (в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математика ПУ)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 «5» по математике БУ (для сдающих только русский язык и математику)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«5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«5» по математике и «5» по русскому языку (ГВЭ)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«5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«5» по обязательному учебному предмету в форме ГВЭ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70+ баллов на ЕГЭ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обязательному учебному предмету в форме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438" t="10100" r="20469" b="19900"/>
          <a:stretch/>
        </p:blipFill>
        <p:spPr>
          <a:xfrm>
            <a:off x="649394" y="1532295"/>
            <a:ext cx="2750222" cy="18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6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131" t="22001" r="28738" b="8701"/>
          <a:stretch/>
        </p:blipFill>
        <p:spPr>
          <a:xfrm>
            <a:off x="427954" y="3140968"/>
            <a:ext cx="3449557" cy="31916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1744" y="60268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 особые успехи в учении"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степени"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более двух «4»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60+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на ЕГЭ по русскому языку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баллов на ЕГЭ  по одному из предметов по выбору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или «5» по математике БУ (для сдающих только русский язык и математику)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более двух «4»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 по математике и «5» по русскому языку (ГВЭ)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более двух «4»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 по обязательному учебному предмету в форме ГВЭ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баллов на ЕГЭ по обязательному учебному предмету в форме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438" t="10101" r="20862" b="20601"/>
          <a:stretch/>
        </p:blipFill>
        <p:spPr>
          <a:xfrm>
            <a:off x="469639" y="602686"/>
            <a:ext cx="3034073" cy="20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7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348" y="440668"/>
            <a:ext cx="11737304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муниципалитета г. Ярославля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марта 2006 года N 224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премиях в муниципальной системе образования города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Ярославля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ред.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марта 2024 года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Городские премии для выпускников муниципальных общеобразовательных организаций города Ярославля, проявивших особые успехи в учении, с присуждением их, начиная с 2024 года, в размере: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тысячи рублей каждая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муниципальных общеобразовательных организаций, получивших медаль "За особые успехи в учении" I степени;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тысячи пятьсот рублей каждая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муниципальных общеобразовательных организаций, получивших медаль "За особые успехи в учении" II степени;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тысячи рублей каждая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муниципальных общеобразовательных организаций, получивших аттестат о среднем общем образовании и набравших 100 баллов на едином государственном экзамене по 1 и более общеобразовательному предмету, за исключением выпускников муниципальных общеобразовательных организаций, получивших медали "За особые успехи в учении" I или II степеней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7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27250" y="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проведения ГИА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</a:br>
            <a:endParaRPr lang="ru-RU" altLang="ru-RU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370985"/>
            <a:ext cx="39687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Единый государственный экзамен </a:t>
            </a:r>
            <a:r>
              <a:rPr lang="ru-RU" sz="44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(ЕГЭ) </a:t>
            </a:r>
            <a:endParaRPr lang="ru-RU" sz="4400" b="1" kern="0" cap="small" dirty="0">
              <a:solidFill>
                <a:srgbClr val="FE86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2144" y="3952201"/>
            <a:ext cx="4254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Государственный выпускной экзамен </a:t>
            </a:r>
            <a:r>
              <a:rPr lang="ru-RU" sz="44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(ГВЭ) </a:t>
            </a:r>
            <a:endParaRPr lang="ru-RU" sz="4400" b="1" kern="0" cap="small" dirty="0">
              <a:solidFill>
                <a:srgbClr val="FE86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8" y="3952201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обучающиеся с ограниченными возможностями здоровья,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обучающиеся дети-инвалиды и инвалиды,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выпускники в специальных учебно-воспитательных учреждениях закрытого типа и в учреждениях, исполняющих наказание в виде лишения свободы. </a:t>
            </a:r>
            <a:endParaRPr lang="ru-RU" b="1" dirty="0"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920" y="183956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основная </a:t>
            </a: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форма ГИА по образовательным программам среднего общего образования </a:t>
            </a:r>
            <a:endParaRPr lang="ru-RU" sz="2000" b="1" dirty="0">
              <a:latin typeface="Times New Roman"/>
              <a:ea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3392" y="3402985"/>
            <a:ext cx="1102348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организации  ГИА-11  для  участников  с  ОВЗ,  инвалидов, 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43204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 с  ОВЗ,  детей-инвалидов  и  инвалидов  организация  и  проведение  экзаменов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состояния их здоровья, особенностей психофизического развития.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условий и/или специальных условий при проведении экзаменов участнику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 (законному  представителю)  необходимо  при  подаче  заявления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дату  выдачи  документа:  заключения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психолого-медико-педагогической комиссии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справки об установлении инвалидности. </a:t>
            </a: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Медицинские  заключения,  справки  из  медицинских  учреждений,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реабилитации, рекомендации по организации образовательного процесса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 документами,  на  основании  которых  производится  организация  условий  и/или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при проведении экзаменов. </a:t>
            </a:r>
          </a:p>
        </p:txBody>
      </p:sp>
    </p:spTree>
    <p:extLst>
      <p:ext uri="{BB962C8B-B14F-4D97-AF65-F5344CB8AC3E}">
        <p14:creationId xmlns:p14="http://schemas.microsoft.com/office/powerpoint/2010/main" val="34229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662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условия при проведении ЕГЭ (ГИА-11)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3305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экзамена на 1,5 часа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перерывов для приема пищи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ГИА-11 на дому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звукоусиливающей аппаратуре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0718" y="5888355"/>
            <a:ext cx="10250563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Строго на основании ПМПК для детей с ОВЗ </a:t>
            </a:r>
            <a:endParaRPr lang="ru-RU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12192000" cy="106838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63352" y="908720"/>
          <a:ext cx="7776864" cy="57852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1029850597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897592155"/>
                    </a:ext>
                  </a:extLst>
                </a:gridCol>
              </a:tblGrid>
              <a:tr h="9663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(210 минут)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4066224295"/>
                  </a:ext>
                </a:extLst>
              </a:tr>
              <a:tr h="17376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(П)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 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270726995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(англ., фр., нем., исп. - ПЧ)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часа 10 минут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минут)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252578077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 (Б)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 (ПЧ)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(180 минут)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3632740133"/>
                  </a:ext>
                </a:extLst>
              </a:tr>
              <a:tr h="5758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минут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2903098235"/>
                  </a:ext>
                </a:extLst>
              </a:tr>
              <a:tr h="6839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иностранные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 (УЧ)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7" marR="17207" marT="17207" marB="172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 marL="17207" marR="17207" marT="17207" marB="17207" anchor="ctr"/>
                </a:tc>
                <a:extLst>
                  <a:ext uri="{0D108BD9-81ED-4DB2-BD59-A6C34878D82A}">
                    <a16:rowId xmlns:a16="http://schemas.microsoft.com/office/drawing/2014/main" val="39442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9776" y="4149080"/>
            <a:ext cx="4002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latin typeface="Cambria" panose="02040503050406030204" pitchFamily="18" charset="0"/>
              </a:rPr>
              <a:t>Для участников ЕГЭ/ГВЭ с ограниченными возможностями здоровья: 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продолжительность </a:t>
            </a:r>
            <a:r>
              <a:rPr lang="ru-RU" dirty="0">
                <a:latin typeface="Cambria" panose="02040503050406030204" pitchFamily="18" charset="0"/>
              </a:rPr>
              <a:t>экзамена увеличивается на 1,5 часа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часть </a:t>
            </a:r>
            <a:r>
              <a:rPr lang="ru-RU" dirty="0">
                <a:latin typeface="Cambria" panose="02040503050406030204" pitchFamily="18" charset="0"/>
              </a:rPr>
              <a:t>«говорение» по ин. </a:t>
            </a:r>
            <a:r>
              <a:rPr lang="ru-RU" dirty="0" smtClean="0">
                <a:latin typeface="Cambria" panose="02040503050406030204" pitchFamily="18" charset="0"/>
              </a:rPr>
              <a:t>языкам </a:t>
            </a:r>
            <a:r>
              <a:rPr lang="ru-RU" dirty="0">
                <a:latin typeface="Cambria" panose="02040503050406030204" pitchFamily="18" charset="0"/>
              </a:rPr>
              <a:t>увеличивается на 30 минут </a:t>
            </a:r>
          </a:p>
        </p:txBody>
      </p:sp>
    </p:spTree>
    <p:extLst>
      <p:ext uri="{BB962C8B-B14F-4D97-AF65-F5344CB8AC3E}">
        <p14:creationId xmlns:p14="http://schemas.microsoft.com/office/powerpoint/2010/main" val="5803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724" y="548680"/>
            <a:ext cx="9604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участвовать в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(ГИА-11)?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95400" y="1772816"/>
            <a:ext cx="110892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К ЕГЭ допускаются выпускники текущего года: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/>
                <a:ea typeface="Times New Roman"/>
              </a:rPr>
              <a:t>не </a:t>
            </a:r>
            <a:r>
              <a:rPr lang="ru-RU" sz="2800" b="1" dirty="0">
                <a:latin typeface="Times New Roman"/>
                <a:ea typeface="Times New Roman"/>
              </a:rPr>
              <a:t>имеющие академической задолженности и в полном объеме выполнившие учебный </a:t>
            </a:r>
            <a:r>
              <a:rPr lang="ru-RU" sz="2800" b="1" dirty="0" smtClean="0">
                <a:latin typeface="Times New Roman"/>
                <a:ea typeface="Times New Roman"/>
              </a:rPr>
              <a:t>план;</a:t>
            </a:r>
            <a:endParaRPr lang="ru-RU" sz="2800" b="1" dirty="0">
              <a:latin typeface="Times New Roman"/>
              <a:ea typeface="Times New Roman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/>
                <a:ea typeface="Times New Roman"/>
              </a:rPr>
              <a:t>успешно </a:t>
            </a:r>
            <a:r>
              <a:rPr lang="ru-RU" sz="2800" b="1" dirty="0">
                <a:solidFill>
                  <a:srgbClr val="1F262D"/>
                </a:solidFill>
                <a:latin typeface="Times New Roman"/>
                <a:ea typeface="Times New Roman"/>
              </a:rPr>
              <a:t>написавшие </a:t>
            </a:r>
            <a:r>
              <a:rPr lang="ru-RU" sz="2800" b="1" dirty="0">
                <a:latin typeface="Times New Roman"/>
                <a:ea typeface="Times New Roman"/>
              </a:rPr>
              <a:t>итоговое </a:t>
            </a:r>
            <a:r>
              <a:rPr lang="ru-RU" sz="2800" b="1" dirty="0" smtClean="0">
                <a:latin typeface="Times New Roman"/>
                <a:ea typeface="Times New Roman"/>
              </a:rPr>
              <a:t>сочинение;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/>
                <a:ea typeface="Times New Roman"/>
              </a:rPr>
              <a:t>защитившие индивидуальный проект (10 класс).</a:t>
            </a:r>
            <a:endParaRPr lang="ru-RU" sz="2800" b="1" dirty="0">
              <a:solidFill>
                <a:srgbClr val="1F262D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4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5400" y="3146480"/>
            <a:ext cx="567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Обязательное условие участия в </a:t>
            </a:r>
            <a:r>
              <a:rPr lang="ru-RU" sz="2400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ЕГЭ</a:t>
            </a:r>
            <a:endParaRPr lang="ru-RU" sz="24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Система оценивания зачет</a:t>
            </a:r>
            <a:r>
              <a:rPr lang="en-US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/</a:t>
            </a: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незачет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Допуск к ЕГЭ</a:t>
            </a:r>
            <a:endParaRPr lang="ru-RU" sz="2400" b="1" dirty="0"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1000" y="1486525"/>
            <a:ext cx="545397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04 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декабря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2024 года</a:t>
            </a:r>
            <a:endParaRPr lang="ru-RU" sz="3600" b="1" i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664" y="129151"/>
            <a:ext cx="5832648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b="1" dirty="0">
                <a:solidFill>
                  <a:schemeClr val="tx2"/>
                </a:solidFill>
                <a:latin typeface="Times New Roman"/>
                <a:ea typeface="Times New Roman"/>
              </a:rPr>
              <a:t>Итоговое сочинение </a:t>
            </a:r>
          </a:p>
        </p:txBody>
      </p:sp>
      <p:pic>
        <p:nvPicPr>
          <p:cNvPr id="3078" name="Picture 6" descr="http://gimn-11.odinedu.ru/upload/iblock/d75/d75fea39a4ddb05c5eec6bb1825e2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9" y="132609"/>
            <a:ext cx="1811397" cy="18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4152" y="3068960"/>
            <a:ext cx="3537892" cy="1355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2024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8241" y="5303639"/>
            <a:ext cx="73380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Продолжительность 3 часа 55 минут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0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9408" y="5263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5640" y="553354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Обязательные предметы</a:t>
            </a:r>
          </a:p>
          <a:p>
            <a:pPr algn="ctr"/>
            <a:r>
              <a:rPr lang="ru-RU" sz="2800" b="1" u="sng" dirty="0">
                <a:solidFill>
                  <a:srgbClr val="1F262D"/>
                </a:solidFill>
                <a:latin typeface="Times New Roman"/>
                <a:ea typeface="Times New Roman"/>
              </a:rPr>
              <a:t>Русский язык</a:t>
            </a:r>
          </a:p>
          <a:p>
            <a:pPr algn="ctr"/>
            <a:endParaRPr lang="ru-RU" sz="28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u="sng" dirty="0">
                <a:solidFill>
                  <a:srgbClr val="1F262D"/>
                </a:solidFill>
                <a:latin typeface="Times New Roman"/>
                <a:ea typeface="Times New Roman"/>
              </a:rPr>
              <a:t>Математика</a:t>
            </a:r>
            <a:endParaRPr lang="ru-RU" sz="2400" b="1" u="sng" dirty="0"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9536" y="2868654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Базовый уровень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6873" y="2795134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Профильный уровень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45330" y="2592307"/>
            <a:ext cx="1454740" cy="405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32104" y="2536597"/>
            <a:ext cx="1605092" cy="405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03512" y="3533798"/>
            <a:ext cx="367240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Получение аттестата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Поступление в ВУЗ, где математика не является вступительным экзаменом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4077" y="3533798"/>
            <a:ext cx="384926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Получение аттестата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Поступление в ВУЗ, где математика является вступительным экзаменом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5537769"/>
            <a:ext cx="1147587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/>
              </a:rPr>
              <a:t>П. 9 Порядка </a:t>
            </a:r>
            <a:r>
              <a:rPr lang="ru-RU" dirty="0">
                <a:latin typeface="Roboto"/>
              </a:rPr>
              <a:t>проведения ГИА по образовательным программам среднего общего образования</a:t>
            </a:r>
          </a:p>
          <a:p>
            <a:r>
              <a:rPr lang="ru-RU" dirty="0">
                <a:latin typeface="Roboto"/>
              </a:rPr>
              <a:t>(приказ Министерства просвещения Российской Федерации</a:t>
            </a:r>
            <a:r>
              <a:rPr lang="ru-RU" dirty="0" smtClean="0">
                <a:latin typeface="Roboto"/>
              </a:rPr>
              <a:t>, Федеральной </a:t>
            </a:r>
            <a:r>
              <a:rPr lang="ru-RU" dirty="0">
                <a:latin typeface="Roboto"/>
              </a:rPr>
              <a:t>службы по надзору в сфере образования и науки от 04.04.2023 № </a:t>
            </a:r>
            <a:r>
              <a:rPr lang="ru-RU" dirty="0" smtClean="0">
                <a:latin typeface="Roboto"/>
              </a:rPr>
              <a:t>233/552 зарегистрирован </a:t>
            </a:r>
            <a:r>
              <a:rPr lang="ru-RU" dirty="0">
                <a:latin typeface="Roboto"/>
              </a:rPr>
              <a:t>Министерством юстиции РФ 15.05.2023 № 73314)</a:t>
            </a:r>
          </a:p>
        </p:txBody>
      </p:sp>
    </p:spTree>
    <p:extLst>
      <p:ext uri="{BB962C8B-B14F-4D97-AF65-F5344CB8AC3E}">
        <p14:creationId xmlns:p14="http://schemas.microsoft.com/office/powerpoint/2010/main" val="10764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9076</TotalTime>
  <Words>2144</Words>
  <Application>Microsoft Office PowerPoint</Application>
  <PresentationFormat>Широкоэкранный</PresentationFormat>
  <Paragraphs>263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맑은 고딕</vt:lpstr>
      <vt:lpstr>MS Gothic</vt:lpstr>
      <vt:lpstr>Arial</vt:lpstr>
      <vt:lpstr>Bookman Old Style</vt:lpstr>
      <vt:lpstr>Calibri</vt:lpstr>
      <vt:lpstr>Cambria</vt:lpstr>
      <vt:lpstr>Century Schoolbook</vt:lpstr>
      <vt:lpstr>Georgia</vt:lpstr>
      <vt:lpstr>Roboto</vt:lpstr>
      <vt:lpstr>Times New Roman</vt:lpstr>
      <vt:lpstr>Wingdings</vt:lpstr>
      <vt:lpstr>Тема Office</vt:lpstr>
      <vt:lpstr>Государственная итоговая аттестация для 11 классов (ГИА-11)</vt:lpstr>
      <vt:lpstr>Презентация PowerPoint</vt:lpstr>
      <vt:lpstr> Формы проведения ГИА </vt:lpstr>
      <vt:lpstr>Особенности  организации  ГИА-11  для  участников  с  ОВЗ,  инвалидов,   детей-инвалидов </vt:lpstr>
      <vt:lpstr>Специализированные условия при проведении ЕГЭ (ГИА-11)</vt:lpstr>
      <vt:lpstr>Продолжительность экзаменов</vt:lpstr>
      <vt:lpstr>Кто может участвовать в ЕГЭ (ГИА-11)?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день проведения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 действия результатов ЕГЭ!</vt:lpstr>
      <vt:lpstr>Презентация PowerPoint</vt:lpstr>
      <vt:lpstr>Презентация PowerPoint</vt:lpstr>
      <vt:lpstr>Подготовка к ЕГЭ</vt:lpstr>
      <vt:lpstr>Получение аттестата о среднем общем образовании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Пичугина Ольга Владимировна</cp:lastModifiedBy>
  <cp:revision>164</cp:revision>
  <dcterms:created xsi:type="dcterms:W3CDTF">2016-10-11T08:56:30Z</dcterms:created>
  <dcterms:modified xsi:type="dcterms:W3CDTF">2024-09-17T12:32:01Z</dcterms:modified>
</cp:coreProperties>
</file>