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1" r:id="rId2"/>
    <p:sldId id="300" r:id="rId3"/>
    <p:sldId id="309" r:id="rId4"/>
    <p:sldId id="280" r:id="rId5"/>
    <p:sldId id="259" r:id="rId6"/>
    <p:sldId id="276" r:id="rId7"/>
    <p:sldId id="298" r:id="rId8"/>
    <p:sldId id="293" r:id="rId9"/>
    <p:sldId id="279" r:id="rId10"/>
    <p:sldId id="260" r:id="rId11"/>
    <p:sldId id="303" r:id="rId12"/>
    <p:sldId id="267" r:id="rId13"/>
    <p:sldId id="311" r:id="rId14"/>
    <p:sldId id="307" r:id="rId15"/>
    <p:sldId id="269" r:id="rId16"/>
    <p:sldId id="299" r:id="rId17"/>
    <p:sldId id="301" r:id="rId18"/>
    <p:sldId id="308" r:id="rId19"/>
    <p:sldId id="266" r:id="rId20"/>
    <p:sldId id="270" r:id="rId21"/>
    <p:sldId id="265" r:id="rId22"/>
    <p:sldId id="310" r:id="rId23"/>
    <p:sldId id="291" r:id="rId24"/>
    <p:sldId id="283" r:id="rId25"/>
    <p:sldId id="296" r:id="rId26"/>
    <p:sldId id="304" r:id="rId27"/>
    <p:sldId id="305" r:id="rId28"/>
    <p:sldId id="306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75" autoAdjust="0"/>
  </p:normalViewPr>
  <p:slideViewPr>
    <p:cSldViewPr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6F1E2-A06A-48A5-9DAA-A26D11B431DF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ECB01-F665-4B26-827D-A459EEF380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3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CB01-F665-4B26-827D-A459EEF3806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535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2938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60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2865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61" r:id="rId13"/>
    <p:sldLayoutId id="2147483665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ege.sdamgia.ru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80086" y="836712"/>
            <a:ext cx="10225136" cy="158818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итоговая аттестация 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классов (ГИА-11)</a:t>
            </a:r>
            <a:endParaRPr lang="ru-RU" altLang="ru-RU" sz="6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95400" y="3429000"/>
            <a:ext cx="1118588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defRPr/>
            </a:pP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/>
                <a:ea typeface="+mn-ea"/>
                <a:cs typeface="+mn-cs"/>
              </a:rPr>
              <a:t>2026-2027 учебный год</a:t>
            </a:r>
            <a:endParaRPr lang="ru-RU" altLang="ru-RU" sz="60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5880" y="4797152"/>
            <a:ext cx="6680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Пичугина Ольга Владимировна,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91262" y="6169981"/>
            <a:ext cx="3256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ентябрь, 2026 года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044" y="4535654"/>
            <a:ext cx="2402032" cy="231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8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356" y="332656"/>
            <a:ext cx="1159328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</a:t>
            </a:r>
          </a:p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496172" y="1379096"/>
            <a:ext cx="3125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336" y="2276872"/>
            <a:ext cx="1202744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ГИА по образовательным программам среднего общего образования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Российской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Федерации,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надзору в сфере образования и науки от 04.04.2023 № 233/552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арегистрирован Министерством юстиции РФ 15.05.2023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73314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Федеральной службы по надзору в сфере образования и науки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12 апреля 2024 г. N 243/802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“О внесении изменений в Порядок проведения государственной итоговой аттестации по образовательным программам среднего общего образования, утвержденный приказом Министерства просвещения Российской Федерации и Федеральной службы по надзору в сфере образования и науки 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2023 г. N 233/552”</a:t>
            </a:r>
          </a:p>
          <a:p>
            <a:pPr algn="ctr"/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6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1624" y="188640"/>
            <a:ext cx="66829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 данные!!!!!!!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7320" t="16554" r="39762" b="9401"/>
          <a:stretch/>
        </p:blipFill>
        <p:spPr>
          <a:xfrm>
            <a:off x="4727848" y="896526"/>
            <a:ext cx="7072805" cy="558037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3134732"/>
            <a:ext cx="48706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https://checkege.rustest.ru/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6480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51756" y="548680"/>
            <a:ext cx="82884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может участвовать в 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ГИА-11?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695400" y="1772816"/>
            <a:ext cx="110892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К </a:t>
            </a: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ГИА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допускаются выпускники текущего года: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/>
                <a:ea typeface="Times New Roman"/>
              </a:rPr>
              <a:t>не </a:t>
            </a:r>
            <a:r>
              <a:rPr lang="ru-RU" sz="2800" b="1" dirty="0">
                <a:latin typeface="Times New Roman"/>
                <a:ea typeface="Times New Roman"/>
              </a:rPr>
              <a:t>имеющие академической задолженности и в полном объеме выполнившие учебный </a:t>
            </a:r>
            <a:r>
              <a:rPr lang="ru-RU" sz="2800" b="1" dirty="0" smtClean="0">
                <a:latin typeface="Times New Roman"/>
                <a:ea typeface="Times New Roman"/>
              </a:rPr>
              <a:t>план;</a:t>
            </a:r>
            <a:endParaRPr lang="ru-RU" sz="2800" b="1" dirty="0">
              <a:latin typeface="Times New Roman"/>
              <a:ea typeface="Times New Roman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/>
                <a:ea typeface="Times New Roman"/>
              </a:rPr>
              <a:t>успешно </a:t>
            </a:r>
            <a:r>
              <a:rPr lang="ru-RU" sz="2800" b="1" dirty="0">
                <a:latin typeface="Times New Roman"/>
                <a:ea typeface="Times New Roman"/>
              </a:rPr>
              <a:t>написавшие</a:t>
            </a:r>
            <a:r>
              <a:rPr lang="ru-RU" sz="2800" b="1" dirty="0">
                <a:solidFill>
                  <a:srgbClr val="1F262D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</a:rPr>
              <a:t>итоговое </a:t>
            </a:r>
            <a:r>
              <a:rPr lang="ru-RU" sz="2800" b="1" dirty="0" smtClean="0">
                <a:latin typeface="Times New Roman"/>
                <a:ea typeface="Times New Roman"/>
              </a:rPr>
              <a:t>сочинение;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/>
                <a:ea typeface="Times New Roman"/>
              </a:rPr>
              <a:t>защитившие индивидуальный проект (10 класс).</a:t>
            </a:r>
            <a:endParaRPr lang="ru-RU" sz="2800" b="1" dirty="0">
              <a:solidFill>
                <a:srgbClr val="1F262D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417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95400" y="3452807"/>
            <a:ext cx="5675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Обязательное условие участия в </a:t>
            </a: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ГИА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Система оценивания зачет</a:t>
            </a:r>
            <a:r>
              <a:rPr lang="en-US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/</a:t>
            </a: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незачет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Допуск к ЕГЭ</a:t>
            </a:r>
            <a:endParaRPr lang="ru-RU" sz="2400" b="1" dirty="0"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61000" y="1486525"/>
            <a:ext cx="5453975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3600" b="1" i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02 </a:t>
            </a:r>
            <a:r>
              <a:rPr lang="ru-RU" sz="3600" b="1" i="1" dirty="0">
                <a:solidFill>
                  <a:schemeClr val="bg1"/>
                </a:solidFill>
                <a:latin typeface="Times New Roman"/>
                <a:ea typeface="Times New Roman"/>
              </a:rPr>
              <a:t>декабря </a:t>
            </a:r>
            <a:r>
              <a:rPr lang="ru-RU" sz="3600" b="1" i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2026 года</a:t>
            </a:r>
            <a:endParaRPr lang="ru-RU" sz="3600" b="1" i="1" dirty="0">
              <a:solidFill>
                <a:schemeClr val="bg1"/>
              </a:solidFill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1664" y="129151"/>
            <a:ext cx="5832648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4000" b="1" dirty="0">
                <a:solidFill>
                  <a:schemeClr val="tx2"/>
                </a:solidFill>
                <a:latin typeface="Times New Roman"/>
                <a:ea typeface="Times New Roman"/>
              </a:rPr>
              <a:t>Итоговое сочинение </a:t>
            </a:r>
          </a:p>
        </p:txBody>
      </p:sp>
      <p:pic>
        <p:nvPicPr>
          <p:cNvPr id="3078" name="Picture 6" descr="http://gimn-11.odinedu.ru/upload/iblock/d75/d75fea39a4ddb05c5eec6bb1825e26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63" y="306381"/>
            <a:ext cx="2360287" cy="236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464152" y="3068960"/>
            <a:ext cx="3537892" cy="13553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сроки: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апреля 2026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88241" y="5303639"/>
            <a:ext cx="73380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Продолжительность 3 часа 55 минут</a:t>
            </a:r>
            <a:endParaRPr lang="ru-RU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904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127250" y="0"/>
            <a:ext cx="8229600" cy="1143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/>
                <a:ea typeface="+mn-ea"/>
                <a:cs typeface="+mn-cs"/>
              </a:rPr>
              <a:t/>
            </a:r>
            <a:br>
              <a:rPr lang="ru-RU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/>
                <a:ea typeface="+mn-ea"/>
                <a:cs typeface="+mn-cs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проведения ГИА</a:t>
            </a: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/>
                <a:ea typeface="+mn-ea"/>
                <a:cs typeface="+mn-cs"/>
              </a:rPr>
              <a:t/>
            </a:r>
            <a:b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Schoolbook"/>
                <a:ea typeface="+mn-ea"/>
                <a:cs typeface="+mn-cs"/>
              </a:rPr>
            </a:br>
            <a:endParaRPr lang="ru-RU" altLang="ru-RU" dirty="0" smtClean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3392" y="1370985"/>
            <a:ext cx="3968750" cy="2032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kern="0" cap="small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Единый государственный экзамен </a:t>
            </a:r>
            <a:r>
              <a:rPr lang="ru-RU" sz="4400" b="1" kern="0" cap="small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(ЕГЭ) </a:t>
            </a:r>
            <a:endParaRPr lang="ru-RU" sz="4400" b="1" kern="0" cap="small" dirty="0">
              <a:solidFill>
                <a:srgbClr val="FE863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>
              <a:defRPr/>
            </a:pPr>
            <a:endParaRPr lang="ru-RU" kern="0" dirty="0">
              <a:solidFill>
                <a:sysClr val="windowText" lastClr="000000"/>
              </a:solidFill>
              <a:latin typeface="Georgia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92144" y="3952201"/>
            <a:ext cx="42547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kern="0" cap="small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Государственный выпускной экзамен </a:t>
            </a:r>
            <a:r>
              <a:rPr lang="ru-RU" sz="4400" b="1" kern="0" cap="small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(ГВЭ) </a:t>
            </a:r>
            <a:endParaRPr lang="ru-RU" sz="4400" b="1" kern="0" cap="small" dirty="0">
              <a:solidFill>
                <a:srgbClr val="FE863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>
              <a:defRPr/>
            </a:pPr>
            <a:endParaRPr lang="ru-RU" kern="0" dirty="0">
              <a:solidFill>
                <a:sysClr val="windowText" lastClr="000000"/>
              </a:solidFill>
              <a:latin typeface="Georgi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368" y="3952201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F262D"/>
                </a:solidFill>
                <a:latin typeface="Times New Roman"/>
                <a:ea typeface="Times New Roman"/>
              </a:rPr>
              <a:t>обучающиеся с ограниченными возможностями здоровья,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F262D"/>
                </a:solidFill>
                <a:latin typeface="Times New Roman"/>
                <a:ea typeface="Times New Roman"/>
              </a:rPr>
              <a:t>обучающиеся дети-инвалиды и инвалиды,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1F262D"/>
                </a:solidFill>
                <a:latin typeface="Times New Roman"/>
                <a:ea typeface="Times New Roman"/>
              </a:rPr>
              <a:t>выпускники в специальных учебно-воспитательных учреждениях закрытого типа и в учреждениях, исполняющих наказание в виде лишения свободы. </a:t>
            </a:r>
            <a:endParaRPr lang="ru-RU" b="1" dirty="0">
              <a:latin typeface="Times New Roman"/>
              <a:ea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75920" y="1839561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основная </a:t>
            </a: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форма ГИА по образовательным программам среднего общего образования </a:t>
            </a:r>
            <a:endParaRPr lang="ru-RU" sz="2000" b="1" dirty="0">
              <a:latin typeface="Times New Roman"/>
              <a:ea typeface="Times New Roman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23392" y="3402985"/>
            <a:ext cx="11023486" cy="0"/>
          </a:xfrm>
          <a:prstGeom prst="line">
            <a:avLst/>
          </a:prstGeom>
          <a:ln>
            <a:prstDash val="sys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64219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 организации  ГИА-11  для  участников  с  ОВЗ,  инвалидов,  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204864"/>
            <a:ext cx="10972800" cy="43204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 с  ОВЗ,  детей-инвалидов  и  инвалидов  организация  и  проведение  экзаменов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с учетом состояния их здоровья, особенностей психофизического развития.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условий и/или специальных условий при проведении экзаменов участнику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 родителю  (законному  представителю)  необходимо  при  подаче  заявления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 и  дату  выдачи  документа:  заключения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 комиссии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и/или справки об установлении инвалидности.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 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Медицинские  заключения,  справки  из  медицинских  учреждений,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программа реабилитации, рекомендации по организации образовательного процесса 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 ЯВЛЯЮТСЯ  документами,  на  основании  которых  производится  организация  условий  и/или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условий при проведении экзаменов. </a:t>
            </a:r>
          </a:p>
        </p:txBody>
      </p:sp>
    </p:spTree>
    <p:extLst>
      <p:ext uri="{BB962C8B-B14F-4D97-AF65-F5344CB8AC3E}">
        <p14:creationId xmlns:p14="http://schemas.microsoft.com/office/powerpoint/2010/main" val="342292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66286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условия при проведении ЕГЭ (ГИА-11)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3305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 экзамена на 1,5 часа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перерывов для приема пищи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ГИА-11 на дому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шрифты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звукоусиливающей аппаратуре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0718" y="5888355"/>
            <a:ext cx="10250563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Строго на основании ПМПК для детей с ОВЗ </a:t>
            </a:r>
            <a:endParaRPr lang="ru-RU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83832" y="67271"/>
            <a:ext cx="29346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5640" y="553354"/>
            <a:ext cx="61926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Обязательные предметы</a:t>
            </a:r>
          </a:p>
          <a:p>
            <a:pPr algn="ctr"/>
            <a:r>
              <a:rPr lang="ru-RU" sz="2800" b="1" u="sng" dirty="0">
                <a:solidFill>
                  <a:srgbClr val="1F262D"/>
                </a:solidFill>
                <a:latin typeface="Times New Roman"/>
                <a:ea typeface="Times New Roman"/>
              </a:rPr>
              <a:t>Русский язык</a:t>
            </a:r>
          </a:p>
          <a:p>
            <a:pPr algn="ctr"/>
            <a:endParaRPr lang="ru-RU" sz="28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2800" b="1" u="sng" dirty="0">
                <a:solidFill>
                  <a:srgbClr val="1F262D"/>
                </a:solidFill>
                <a:latin typeface="Times New Roman"/>
                <a:ea typeface="Times New Roman"/>
              </a:rPr>
              <a:t>Математика</a:t>
            </a:r>
            <a:endParaRPr lang="ru-RU" sz="2400" b="1" u="sng" dirty="0">
              <a:latin typeface="Times New Roman"/>
              <a:ea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9536" y="2868654"/>
            <a:ext cx="32403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Базовый уровень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6873" y="2795134"/>
            <a:ext cx="4176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Профильный уровень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3445330" y="2592307"/>
            <a:ext cx="1454740" cy="4059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032104" y="2536597"/>
            <a:ext cx="1605092" cy="4059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03512" y="3533798"/>
            <a:ext cx="3672408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Получение аттестата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Поступление в ВУЗ, где математика не является вступительным экзаменом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54077" y="3533798"/>
            <a:ext cx="384926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Получение аттестата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Поступление в ВУЗ, где математика является вступительным экзаменом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7368" y="5537769"/>
            <a:ext cx="11475871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Roboto"/>
              </a:rPr>
              <a:t>Порядок проведения ГИА по образовательным программам среднего общего образования</a:t>
            </a:r>
          </a:p>
          <a:p>
            <a:r>
              <a:rPr lang="ru-RU" dirty="0">
                <a:latin typeface="Roboto"/>
              </a:rPr>
              <a:t>(приказ Министерства просвещения Российской Федерации</a:t>
            </a:r>
            <a:r>
              <a:rPr lang="ru-RU" dirty="0" smtClean="0">
                <a:latin typeface="Roboto"/>
              </a:rPr>
              <a:t>, Федеральной </a:t>
            </a:r>
            <a:r>
              <a:rPr lang="ru-RU" dirty="0">
                <a:latin typeface="Roboto"/>
              </a:rPr>
              <a:t>службы по надзору в сфере образования и науки от 04.04.2023 № </a:t>
            </a:r>
            <a:r>
              <a:rPr lang="ru-RU" dirty="0" smtClean="0">
                <a:latin typeface="Roboto"/>
              </a:rPr>
              <a:t>233/552 зарегистрирован </a:t>
            </a:r>
            <a:r>
              <a:rPr lang="ru-RU" dirty="0">
                <a:latin typeface="Roboto"/>
              </a:rPr>
              <a:t>Министерством юстиции РФ 15.05.2023 № 73314)</a:t>
            </a:r>
          </a:p>
        </p:txBody>
      </p:sp>
    </p:spTree>
    <p:extLst>
      <p:ext uri="{BB962C8B-B14F-4D97-AF65-F5344CB8AC3E}">
        <p14:creationId xmlns:p14="http://schemas.microsoft.com/office/powerpoint/2010/main" val="107646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1143" y="332656"/>
            <a:ext cx="362971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Предметы по выбору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1344" y="1431361"/>
            <a:ext cx="11953328" cy="388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обществознание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физика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химия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биология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история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литература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информатика </a:t>
            </a: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и информационно-коммуникационные технологии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география</a:t>
            </a:r>
            <a:endParaRPr lang="ru-RU" sz="2400" b="1" dirty="0">
              <a:solidFill>
                <a:srgbClr val="1F262D"/>
              </a:solidFill>
              <a:latin typeface="Times New Roman"/>
              <a:ea typeface="Times New Roman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иностранные </a:t>
            </a: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языки (</a:t>
            </a:r>
            <a:r>
              <a:rPr lang="ru-RU" sz="2400" b="1" dirty="0" smtClean="0">
                <a:solidFill>
                  <a:srgbClr val="1F262D"/>
                </a:solidFill>
                <a:latin typeface="Times New Roman"/>
                <a:ea typeface="Times New Roman"/>
              </a:rPr>
              <a:t>английский, </a:t>
            </a:r>
            <a:r>
              <a:rPr lang="ru-RU" sz="2400" b="1" dirty="0">
                <a:solidFill>
                  <a:srgbClr val="1F262D"/>
                </a:solidFill>
                <a:latin typeface="Times New Roman"/>
                <a:ea typeface="Times New Roman"/>
              </a:rPr>
              <a:t>немецкий, французский, испанский, китайский)</a:t>
            </a:r>
            <a:endParaRPr lang="ru-RU" sz="24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6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7463"/>
            <a:ext cx="12192000" cy="106838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экзаменов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63352" y="908720"/>
          <a:ext cx="7776864" cy="578529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1029850597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897592155"/>
                    </a:ext>
                  </a:extLst>
                </a:gridCol>
              </a:tblGrid>
              <a:tr h="96635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часа 30 минут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(210 минут)</a:t>
                      </a: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4066224295"/>
                  </a:ext>
                </a:extLst>
              </a:tr>
              <a:tr h="173760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(П)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ИКТ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часа 55 минут 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(235 минут)</a:t>
                      </a: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270726995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(англ., фр., нем., исп. - ПЧ)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часа 10 минут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минут)</a:t>
                      </a: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2525780771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 (Б)</a:t>
                      </a:r>
                      <a:b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Китайский язык (ПЧ)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часа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(180 минут)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3632740133"/>
                  </a:ext>
                </a:extLst>
              </a:tr>
              <a:tr h="57582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Китайский язык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(УЧ)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минут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2903098235"/>
                  </a:ext>
                </a:extLst>
              </a:tr>
              <a:tr h="68398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иностранные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языки (УЧ)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07" marR="17207" marT="17207" marB="172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</a:t>
                      </a:r>
                    </a:p>
                  </a:txBody>
                  <a:tcPr marL="17207" marR="17207" marT="17207" marB="17207" anchor="ctr"/>
                </a:tc>
                <a:extLst>
                  <a:ext uri="{0D108BD9-81ED-4DB2-BD59-A6C34878D82A}">
                    <a16:rowId xmlns:a16="http://schemas.microsoft.com/office/drawing/2014/main" val="39442001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189776" y="4149080"/>
            <a:ext cx="40022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r>
              <a:rPr lang="ru-RU" b="1" dirty="0">
                <a:latin typeface="Cambria" panose="02040503050406030204" pitchFamily="18" charset="0"/>
              </a:rPr>
              <a:t>Для участников ЕГЭ/ГВЭ с ограниченными возможностями здоровья: </a:t>
            </a:r>
            <a:endParaRPr lang="ru-RU" dirty="0">
              <a:latin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</a:rPr>
              <a:t>продолжительность </a:t>
            </a:r>
            <a:r>
              <a:rPr lang="ru-RU" dirty="0">
                <a:latin typeface="Cambria" panose="02040503050406030204" pitchFamily="18" charset="0"/>
              </a:rPr>
              <a:t>экзамена увеличивается на 1,5 часа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ambria" panose="02040503050406030204" pitchFamily="18" charset="0"/>
              </a:rPr>
              <a:t>часть </a:t>
            </a:r>
            <a:r>
              <a:rPr lang="ru-RU" dirty="0">
                <a:latin typeface="Cambria" panose="02040503050406030204" pitchFamily="18" charset="0"/>
              </a:rPr>
              <a:t>«говорение» по ин. </a:t>
            </a:r>
            <a:r>
              <a:rPr lang="ru-RU" dirty="0" smtClean="0">
                <a:latin typeface="Cambria" panose="02040503050406030204" pitchFamily="18" charset="0"/>
              </a:rPr>
              <a:t>языкам </a:t>
            </a:r>
            <a:r>
              <a:rPr lang="ru-RU" dirty="0">
                <a:latin typeface="Cambria" panose="02040503050406030204" pitchFamily="18" charset="0"/>
              </a:rPr>
              <a:t>увеличивается на 30 минут </a:t>
            </a:r>
          </a:p>
        </p:txBody>
      </p:sp>
    </p:spTree>
    <p:extLst>
      <p:ext uri="{BB962C8B-B14F-4D97-AF65-F5344CB8AC3E}">
        <p14:creationId xmlns:p14="http://schemas.microsoft.com/office/powerpoint/2010/main" val="5803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360" y="548680"/>
            <a:ext cx="1087320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аттестата установлено минимальное количество баллов: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3600" b="1" dirty="0"/>
              <a:t>Русский язык </a:t>
            </a:r>
            <a:r>
              <a:rPr lang="ru-RU" sz="3600" dirty="0"/>
              <a:t>– </a:t>
            </a:r>
            <a:r>
              <a:rPr lang="ru-RU" sz="3600" dirty="0">
                <a:solidFill>
                  <a:srgbClr val="C00000"/>
                </a:solidFill>
              </a:rPr>
              <a:t>24 балла </a:t>
            </a:r>
            <a:r>
              <a:rPr lang="ru-RU" sz="3600" dirty="0"/>
              <a:t>(по 100-бальной шкале) 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3600" b="1" dirty="0"/>
              <a:t>Математика</a:t>
            </a:r>
            <a:r>
              <a:rPr lang="ru-RU" sz="3600" dirty="0"/>
              <a:t> </a:t>
            </a:r>
            <a:r>
              <a:rPr lang="ru-RU" sz="3600" b="1" dirty="0"/>
              <a:t>(базовый уровень) </a:t>
            </a:r>
            <a:r>
              <a:rPr lang="ru-RU" sz="3600" dirty="0"/>
              <a:t>– </a:t>
            </a:r>
          </a:p>
          <a:p>
            <a:r>
              <a:rPr lang="ru-RU" sz="3600" dirty="0">
                <a:solidFill>
                  <a:srgbClr val="C00000"/>
                </a:solidFill>
              </a:rPr>
              <a:t>     3 балла </a:t>
            </a:r>
            <a:r>
              <a:rPr lang="ru-RU" sz="3600" dirty="0"/>
              <a:t>(по </a:t>
            </a:r>
            <a:r>
              <a:rPr lang="ru-RU" sz="3600" dirty="0" smtClean="0"/>
              <a:t>5-бальной шкале)</a:t>
            </a:r>
            <a:endParaRPr lang="ru-RU" sz="3600" dirty="0"/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3600" b="1" dirty="0"/>
              <a:t>Математика (профильный уровень) </a:t>
            </a:r>
            <a:r>
              <a:rPr lang="ru-RU" sz="3600" dirty="0"/>
              <a:t>– </a:t>
            </a:r>
            <a:r>
              <a:rPr lang="ru-RU" sz="3600" dirty="0">
                <a:solidFill>
                  <a:srgbClr val="C00000"/>
                </a:solidFill>
              </a:rPr>
              <a:t>27 баллов </a:t>
            </a:r>
            <a:r>
              <a:rPr lang="ru-RU" sz="3600" dirty="0"/>
              <a:t>(по 100-бальной шкале) </a:t>
            </a:r>
          </a:p>
        </p:txBody>
      </p:sp>
    </p:spTree>
    <p:extLst>
      <p:ext uri="{BB962C8B-B14F-4D97-AF65-F5344CB8AC3E}">
        <p14:creationId xmlns:p14="http://schemas.microsoft.com/office/powerpoint/2010/main" val="21309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91345" y="260648"/>
            <a:ext cx="11809311" cy="6155531"/>
            <a:chOff x="191344" y="188640"/>
            <a:chExt cx="11809311" cy="5846659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91344" y="188640"/>
              <a:ext cx="11809311" cy="5846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Сроки проведения ГИА (расписание)</a:t>
              </a:r>
            </a:p>
            <a:p>
              <a:pPr algn="ctr"/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Министерства просвещения Российской 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Федерации </a:t>
              </a:r>
            </a:p>
            <a:p>
              <a:pPr algn="ctr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Федеральной службы по надзору в сфере образования и науки</a:t>
              </a:r>
            </a:p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ЕЖЕГОДНО</a:t>
              </a:r>
            </a:p>
            <a:p>
              <a:pPr algn="ctr"/>
              <a:endPara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Досрочный период (март – апрель)</a:t>
              </a:r>
            </a:p>
            <a:p>
              <a:pPr algn="ctr"/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Основной период </a:t>
              </a:r>
            </a:p>
            <a:p>
              <a:pPr algn="ctr"/>
              <a:endPara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основные дни         резервные дни       дни пересдач</a:t>
              </a:r>
            </a:p>
            <a:p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(июнь)                (конец июня)        (начало июля)</a:t>
              </a:r>
            </a:p>
            <a:p>
              <a:pPr algn="ctr"/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Дополнительный период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(сентябрь)</a:t>
              </a: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47195">
              <a:off x="5771782" y="3564293"/>
              <a:ext cx="629047" cy="868562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156212">
              <a:off x="3853886" y="3256844"/>
              <a:ext cx="1008112" cy="139196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5357540">
              <a:off x="7190115" y="3412403"/>
              <a:ext cx="1463167" cy="11095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6579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30" y="157335"/>
            <a:ext cx="12030070" cy="654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Федеральной службы по надзору в сфере образования и науки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12 апреля 2024 г. N 243/802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“О внесении изменений в Порядок проведения государственной итоговой аттестации по образовательным программам среднего общего образования, утвержденный приказом Министерства просвещения Российской Федерации и Федеральной службы по надзору в сфере образования и науки от 04 апреля 2023 г. N 233/552”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пунктами 97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-97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следующего содержания: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"97</a:t>
            </a:r>
            <a:r>
              <a:rPr lang="ru-RU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ГИА вправе в дополнительные дни по своему желанию один раз пересдать ЕГЭ по одному учебному предмету по своему выбору из числа учебных предметов, сданных в текущем году (году сдачи экзамена), а также из числа учебных предметов, сданных в X классе в случае, установленном абзацем первым пункта 8 Порядка.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если участник ГИА изъявил желание в дополнительные дни пересдать ЕГЭ по математике, сданный в текущем году (году сдачи экзамена) или сданный в X классе в случае, установленном абзацем первым пункта 8 Порядка, участник ГИА вправе изменить сданный уровень ЕГЭ по математике.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ru-RU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ГИА, указанные в пункте 97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подают в ГЭК заявления с указанием пересдаваемого учебного предмета ЕГЭ.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пересдачи участниками ГИА, указанными в абзаце втором пункта 97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ЕГЭ по математике в заявлении указывается также уровень (базовый или профильный) пересдаваемого ЕГЭ по математике.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подаются участниками ГИА не ранее шести рабочих дней и не позднее двух рабочих дней до дня экзамена, пересдаваемого в дополнительный день.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ru-RU" sz="1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установленных пунктом 97</a:t>
            </a:r>
            <a:r>
              <a:rPr lang="ru-RU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Порядка, предыдущий результат ЕГЭ по пересдаваемому учебному предмету, полученный участником ГИА в текущем году (году сдачи экзамена) (полученный в X классе в случае, установленном абзацем первым пункта 8 Порядка), аннулируется решением председателя ГЭК."</a:t>
            </a:r>
          </a:p>
        </p:txBody>
      </p:sp>
    </p:spTree>
    <p:extLst>
      <p:ext uri="{BB962C8B-B14F-4D97-AF65-F5344CB8AC3E}">
        <p14:creationId xmlns:p14="http://schemas.microsoft.com/office/powerpoint/2010/main" val="2349356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336" y="735955"/>
            <a:ext cx="1137726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</a:rPr>
              <a:t>Резервные дни ОП:</a:t>
            </a:r>
            <a:endParaRPr lang="ru-RU" sz="2400" b="1" i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одному из обязательных предметов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(русский язык или математика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экзамена, не явившиеся на экзамен по уважительным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причинам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 или иные обстоятельства),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экзамена, не завершившие выполнение экзаменационной работы по уважительным причинам (болезнь или иные обстоятельства),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подтвержденным документально;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экзамена, апелляции которых о нарушении порядка проведения ГИА конфликтной комиссией были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экзамена, чьи результаты были аннулированы по решению председателя ГЭК в случае выявления фактов нарушений Порядка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 стороны участника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ГИА.</a:t>
            </a:r>
          </a:p>
          <a:p>
            <a:r>
              <a:rPr lang="ru-RU" sz="16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rgbClr val="C00000"/>
                </a:solidFill>
              </a:rPr>
              <a:t>Д</a:t>
            </a:r>
            <a:r>
              <a:rPr lang="ru-RU" sz="2400" b="1" i="1" dirty="0" smtClean="0">
                <a:solidFill>
                  <a:srgbClr val="C00000"/>
                </a:solidFill>
              </a:rPr>
              <a:t>ни пересдач: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97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-97</a:t>
            </a:r>
            <a:r>
              <a:rPr lang="ru-RU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Порядка.</a:t>
            </a:r>
            <a:endParaRPr lang="ru-RU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Дополнительный </a:t>
            </a:r>
            <a:r>
              <a:rPr lang="ru-RU" sz="2400" b="1" i="1" dirty="0">
                <a:solidFill>
                  <a:srgbClr val="C00000"/>
                </a:solidFill>
              </a:rPr>
              <a:t>период (не ранее 1 сентября текущего года):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по одному из обязательных предметов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повторно;</a:t>
            </a:r>
            <a:endParaRPr lang="ru-RU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двум обязательным </a:t>
            </a:r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 по русскому языку и по математике).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u="sng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u="sng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ГИА, получившие неудовлетворительный результат на ЕГЭ по математике, вправе изменить выбранный ими ранее уровень ЕГЭ по математике для повторного участия в ЕГЭ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резервные дни или в дни пересдач.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9496" y="291044"/>
            <a:ext cx="8064896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Повторная сдача экзамена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231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376" y="260648"/>
            <a:ext cx="109728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проведения экзамена и ИС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05236" y="1521949"/>
            <a:ext cx="972108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экзамена участникам необходимо прибыть в ППЭ не ранее 09:00.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384" y="2284420"/>
            <a:ext cx="11089232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здании, где расположен ППЭ, до входа в ППЭ выделяется место для хранения личных вещей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стенд с информацией о распределении участников по аудиториям. 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в ППЭ при наличии у них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удостоверяющего личность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их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списках распределения в данный ППЭ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 участника  в  списках  распределения  в  данный  ППЭ  участник  в  ППЭ  не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384" y="5229200"/>
            <a:ext cx="11121640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 обеспечения  контроля  за  ходом  проведения  экзамена  помещения  ППЭ,  в  том  числе </a:t>
            </a:r>
          </a:p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 проведения экзаменов, оснащены средствами видеонаблюдения. </a:t>
            </a:r>
          </a:p>
        </p:txBody>
      </p:sp>
    </p:spTree>
    <p:extLst>
      <p:ext uri="{BB962C8B-B14F-4D97-AF65-F5344CB8AC3E}">
        <p14:creationId xmlns:p14="http://schemas.microsoft.com/office/powerpoint/2010/main" val="48437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2"/>
          <p:cNvSpPr/>
          <p:nvPr/>
        </p:nvSpPr>
        <p:spPr>
          <a:xfrm>
            <a:off x="0" y="0"/>
            <a:ext cx="12192000" cy="76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C00000"/>
                </a:solidFill>
                <a:latin typeface="Cambria"/>
                <a:ea typeface="MS Gothic"/>
              </a:rPr>
              <a:t>Проведение </a:t>
            </a:r>
            <a:r>
              <a:rPr lang="ru-RU" sz="3600" b="1" strike="noStrike" spc="-1" dirty="0" smtClean="0">
                <a:solidFill>
                  <a:srgbClr val="C00000"/>
                </a:solidFill>
                <a:latin typeface="Cambria"/>
                <a:ea typeface="MS Gothic"/>
              </a:rPr>
              <a:t>ГИА-</a:t>
            </a:r>
            <a:r>
              <a:rPr lang="en-US" sz="3600" b="1" strike="noStrike" spc="-1" dirty="0" smtClean="0">
                <a:solidFill>
                  <a:srgbClr val="C00000"/>
                </a:solidFill>
                <a:latin typeface="Cambria"/>
                <a:ea typeface="MS Gothic"/>
              </a:rPr>
              <a:t>11</a:t>
            </a:r>
            <a:endParaRPr lang="ru-RU" sz="3600" b="0" strike="noStrike" spc="-1" dirty="0">
              <a:latin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57240" y="860921"/>
            <a:ext cx="11395905" cy="5479125"/>
            <a:chOff x="177586" y="1107075"/>
            <a:chExt cx="11395905" cy="5479125"/>
          </a:xfrm>
        </p:grpSpPr>
        <p:sp>
          <p:nvSpPr>
            <p:cNvPr id="9" name="CustomShape 1"/>
            <p:cNvSpPr/>
            <p:nvPr/>
          </p:nvSpPr>
          <p:spPr>
            <a:xfrm>
              <a:off x="2783183" y="1116000"/>
              <a:ext cx="2269067" cy="5470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chemeClr val="accent2">
                  <a:lumMod val="5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/>
            <a:lstStyle/>
            <a:p>
              <a:pPr algn="ctr">
                <a:lnSpc>
                  <a:spcPct val="100000"/>
                </a:lnSpc>
              </a:pPr>
              <a:endParaRPr lang="ru-RU" sz="2800" b="1" strike="noStrike" spc="-1" dirty="0" smtClean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2800" b="1" strike="noStrike" spc="-1" dirty="0" smtClean="0">
                  <a:solidFill>
                    <a:srgbClr val="C00000"/>
                  </a:solidFill>
                  <a:latin typeface="Cambria"/>
                </a:rPr>
                <a:t>Вход в ППЭ</a:t>
              </a: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trike="noStrike" spc="-1" dirty="0" smtClean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trike="noStrike" spc="-1" dirty="0" smtClean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trike="noStrike" spc="-1" dirty="0" smtClean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trike="noStrike" spc="-1" dirty="0" smtClean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800" b="1" spc="-1" dirty="0">
                <a:solidFill>
                  <a:srgbClr val="C0000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3200" b="0" strike="noStrike" spc="-1" dirty="0">
                <a:latin typeface="Arial"/>
              </a:endParaRPr>
            </a:p>
          </p:txBody>
        </p:sp>
        <p:sp>
          <p:nvSpPr>
            <p:cNvPr id="10" name="CustomShape 2"/>
            <p:cNvSpPr/>
            <p:nvPr/>
          </p:nvSpPr>
          <p:spPr>
            <a:xfrm>
              <a:off x="177586" y="1116000"/>
              <a:ext cx="2498400" cy="16570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chemeClr val="accent2">
                  <a:lumMod val="5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/>
            <a:lstStyle/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002060"/>
                  </a:solidFill>
                  <a:latin typeface="Cambria"/>
                </a:rPr>
                <a:t>Помещения</a:t>
              </a:r>
              <a:endParaRPr lang="ru-RU" sz="20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002060"/>
                  </a:solidFill>
                  <a:latin typeface="Cambria"/>
                </a:rPr>
                <a:t> для личных вещей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11" name="CustomShape 3"/>
            <p:cNvSpPr/>
            <p:nvPr/>
          </p:nvSpPr>
          <p:spPr>
            <a:xfrm>
              <a:off x="195946" y="3098880"/>
              <a:ext cx="2480040" cy="158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chemeClr val="accent2">
                  <a:lumMod val="5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/>
            <a:lstStyle/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002060"/>
                  </a:solidFill>
                  <a:latin typeface="Cambria"/>
                </a:rPr>
                <a:t>Помещение</a:t>
              </a:r>
              <a:endParaRPr lang="ru-RU" sz="20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002060"/>
                  </a:solidFill>
                  <a:latin typeface="Cambria"/>
                </a:rPr>
                <a:t> для сопровождающих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15" name="CustomShape 8"/>
            <p:cNvSpPr/>
            <p:nvPr/>
          </p:nvSpPr>
          <p:spPr>
            <a:xfrm>
              <a:off x="8971312" y="4467240"/>
              <a:ext cx="2550240" cy="21189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360">
              <a:solidFill>
                <a:schemeClr val="accent2">
                  <a:lumMod val="5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/>
            <a:lstStyle/>
            <a:p>
              <a:pPr algn="ctr">
                <a:lnSpc>
                  <a:spcPct val="100000"/>
                </a:lnSpc>
              </a:pPr>
              <a:endParaRPr lang="ru-RU" sz="2000" b="1" strike="noStrike" spc="-1" dirty="0" smtClean="0">
                <a:solidFill>
                  <a:srgbClr val="00206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000" b="1" spc="-1" dirty="0">
                <a:solidFill>
                  <a:srgbClr val="00206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endParaRPr lang="ru-RU" sz="2000" b="1" strike="noStrike" spc="-1" dirty="0" smtClean="0">
                <a:solidFill>
                  <a:srgbClr val="002060"/>
                </a:solidFill>
                <a:latin typeface="Cambria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 smtClean="0">
                  <a:solidFill>
                    <a:srgbClr val="002060"/>
                  </a:solidFill>
                  <a:latin typeface="Cambria"/>
                </a:rPr>
                <a:t>Помещение </a:t>
              </a:r>
              <a:r>
                <a:rPr lang="ru-RU" sz="2000" b="1" strike="noStrike" spc="-1" dirty="0">
                  <a:solidFill>
                    <a:srgbClr val="002060"/>
                  </a:solidFill>
                  <a:latin typeface="Cambria"/>
                </a:rPr>
                <a:t>для руководителя </a:t>
              </a:r>
              <a:r>
                <a:rPr lang="ru-RU" sz="2000" b="1" strike="noStrike" spc="-1" dirty="0" smtClean="0">
                  <a:solidFill>
                    <a:srgbClr val="002060"/>
                  </a:solidFill>
                  <a:latin typeface="Cambria"/>
                </a:rPr>
                <a:t>ППЭ</a:t>
              </a:r>
            </a:p>
            <a:p>
              <a:pPr algn="ctr">
                <a:lnSpc>
                  <a:spcPct val="100000"/>
                </a:lnSpc>
              </a:pPr>
              <a:r>
                <a:rPr lang="ru-RU" sz="2000" b="1" spc="-1" dirty="0" smtClean="0">
                  <a:solidFill>
                    <a:srgbClr val="002060"/>
                  </a:solidFill>
                  <a:latin typeface="Cambria"/>
                </a:rPr>
                <a:t>(Штаб ППЭ)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17" name="CustomShape 11"/>
            <p:cNvSpPr/>
            <p:nvPr/>
          </p:nvSpPr>
          <p:spPr>
            <a:xfrm>
              <a:off x="177586" y="5002200"/>
              <a:ext cx="2452424" cy="1584000"/>
            </a:xfrm>
            <a:prstGeom prst="rect">
              <a:avLst/>
            </a:prstGeom>
            <a:solidFill>
              <a:srgbClr val="FFFFCC"/>
            </a:solidFill>
            <a:ln w="936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/>
            <a:lstStyle/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C00000"/>
                  </a:solidFill>
                  <a:latin typeface="Cambria"/>
                </a:rPr>
                <a:t>Помещение</a:t>
              </a:r>
              <a:endParaRPr lang="ru-RU" sz="20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2000" b="1" strike="noStrike" spc="-1" dirty="0">
                  <a:solidFill>
                    <a:srgbClr val="C00000"/>
                  </a:solidFill>
                  <a:latin typeface="Cambria"/>
                </a:rPr>
                <a:t> для представителей СМИ</a:t>
              </a:r>
              <a:endParaRPr lang="ru-RU" sz="2000" b="0" strike="noStrike" spc="-1" dirty="0">
                <a:latin typeface="Arial"/>
              </a:endParaRP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5228898" y="1107075"/>
              <a:ext cx="2055600" cy="5449295"/>
              <a:chOff x="4796850" y="1107075"/>
              <a:chExt cx="2055600" cy="5449295"/>
            </a:xfrm>
          </p:grpSpPr>
          <p:sp>
            <p:nvSpPr>
              <p:cNvPr id="13" name="CustomShape 5"/>
              <p:cNvSpPr/>
              <p:nvPr/>
            </p:nvSpPr>
            <p:spPr>
              <a:xfrm>
                <a:off x="4811970" y="4899290"/>
                <a:ext cx="2010240" cy="16570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360">
                <a:solidFill>
                  <a:schemeClr val="accent2">
                    <a:lumMod val="50000"/>
                  </a:schemeClr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ru-RU" sz="2000" b="1" strike="noStrike" spc="-1" dirty="0">
                    <a:solidFill>
                      <a:srgbClr val="002060"/>
                    </a:solidFill>
                    <a:latin typeface="Cambria"/>
                  </a:rPr>
                  <a:t>Помещение</a:t>
                </a:r>
                <a:endParaRPr lang="ru-RU" sz="2000" b="0" strike="noStrike" spc="-1" dirty="0"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ru-RU" sz="2000" b="1" strike="noStrike" spc="-1" dirty="0">
                    <a:solidFill>
                      <a:srgbClr val="002060"/>
                    </a:solidFill>
                    <a:latin typeface="Cambria"/>
                  </a:rPr>
                  <a:t> для инструктажа</a:t>
                </a:r>
                <a:endParaRPr lang="ru-RU" sz="2000" b="0" strike="noStrike" spc="-1" dirty="0">
                  <a:latin typeface="Arial"/>
                </a:endParaRPr>
              </a:p>
            </p:txBody>
          </p:sp>
          <p:grpSp>
            <p:nvGrpSpPr>
              <p:cNvPr id="2" name="Группа 1"/>
              <p:cNvGrpSpPr/>
              <p:nvPr/>
            </p:nvGrpSpPr>
            <p:grpSpPr>
              <a:xfrm>
                <a:off x="4796850" y="1107075"/>
                <a:ext cx="2055600" cy="3629991"/>
                <a:chOff x="4796850" y="1107075"/>
                <a:chExt cx="2055600" cy="3629991"/>
              </a:xfrm>
            </p:grpSpPr>
            <p:sp>
              <p:nvSpPr>
                <p:cNvPr id="12" name="CustomShape 4"/>
                <p:cNvSpPr/>
                <p:nvPr/>
              </p:nvSpPr>
              <p:spPr>
                <a:xfrm>
                  <a:off x="4811970" y="1107075"/>
                  <a:ext cx="2040480" cy="165708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360">
                  <a:solidFill>
                    <a:schemeClr val="accent2">
                      <a:lumMod val="50000"/>
                    </a:schemeClr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6800" rIns="90000" bIns="46800" anchor="ctr"/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ru-RU" sz="2000" b="1" strike="noStrike" spc="-1" dirty="0">
                      <a:solidFill>
                        <a:srgbClr val="002060"/>
                      </a:solidFill>
                      <a:latin typeface="Cambria"/>
                    </a:rPr>
                    <a:t>Помещение</a:t>
                  </a:r>
                  <a:endParaRPr lang="ru-RU" sz="2000" b="0" strike="noStrike" spc="-1" dirty="0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</a:pPr>
                  <a:r>
                    <a:rPr lang="ru-RU" sz="2000" b="1" strike="noStrike" spc="-1" dirty="0">
                      <a:solidFill>
                        <a:srgbClr val="002060"/>
                      </a:solidFill>
                      <a:latin typeface="Cambria"/>
                    </a:rPr>
                    <a:t> для медработника</a:t>
                  </a:r>
                  <a:endParaRPr lang="ru-RU" sz="2000" b="0" strike="noStrike" spc="-1" dirty="0">
                    <a:latin typeface="Arial"/>
                  </a:endParaRPr>
                </a:p>
              </p:txBody>
            </p:sp>
            <p:sp>
              <p:nvSpPr>
                <p:cNvPr id="14" name="CustomShape 6"/>
                <p:cNvSpPr/>
                <p:nvPr/>
              </p:nvSpPr>
              <p:spPr>
                <a:xfrm>
                  <a:off x="4796850" y="2883066"/>
                  <a:ext cx="2025360" cy="18540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9360">
                  <a:solidFill>
                    <a:schemeClr val="accent2">
                      <a:lumMod val="50000"/>
                    </a:schemeClr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6800" rIns="90000" bIns="46800" anchor="ctr"/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ru-RU" sz="2000" b="1" strike="noStrike" spc="-1" dirty="0">
                      <a:solidFill>
                        <a:srgbClr val="002060"/>
                      </a:solidFill>
                      <a:latin typeface="Cambria"/>
                    </a:rPr>
                    <a:t>Помещение</a:t>
                  </a:r>
                  <a:endParaRPr lang="ru-RU" sz="2000" b="0" strike="noStrike" spc="-1" dirty="0">
                    <a:latin typeface="Arial"/>
                  </a:endParaRPr>
                </a:p>
                <a:p>
                  <a:pPr algn="ctr">
                    <a:lnSpc>
                      <a:spcPct val="100000"/>
                    </a:lnSpc>
                  </a:pPr>
                  <a:r>
                    <a:rPr lang="ru-RU" sz="2000" b="1" strike="noStrike" spc="-1" dirty="0">
                      <a:solidFill>
                        <a:srgbClr val="002060"/>
                      </a:solidFill>
                      <a:latin typeface="Cambria"/>
                    </a:rPr>
                    <a:t> для общественных наблюдателей</a:t>
                  </a:r>
                  <a:endParaRPr lang="ru-RU" sz="2000" b="0" strike="noStrike" spc="-1" dirty="0">
                    <a:latin typeface="Arial"/>
                  </a:endParaRPr>
                </a:p>
              </p:txBody>
            </p:sp>
          </p:grpSp>
        </p:grpSp>
        <p:grpSp>
          <p:nvGrpSpPr>
            <p:cNvPr id="21" name="Группа 20"/>
            <p:cNvGrpSpPr/>
            <p:nvPr/>
          </p:nvGrpSpPr>
          <p:grpSpPr>
            <a:xfrm>
              <a:off x="7428513" y="1154874"/>
              <a:ext cx="4144978" cy="3201147"/>
              <a:chOff x="8318966" y="929877"/>
              <a:chExt cx="2265711" cy="2399554"/>
            </a:xfrm>
          </p:grpSpPr>
          <p:sp>
            <p:nvSpPr>
              <p:cNvPr id="19" name="CustomShape 10"/>
              <p:cNvSpPr/>
              <p:nvPr/>
            </p:nvSpPr>
            <p:spPr>
              <a:xfrm>
                <a:off x="8327477" y="956311"/>
                <a:ext cx="2257200" cy="23731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360">
                <a:solidFill>
                  <a:schemeClr val="accent2">
                    <a:lumMod val="50000"/>
                  </a:schemeClr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/>
              <a:lstStyle/>
              <a:p>
                <a:pPr algn="ctr">
                  <a:lnSpc>
                    <a:spcPct val="100000"/>
                  </a:lnSpc>
                </a:pPr>
                <a:endParaRPr lang="ru-RU" sz="2000" b="0" strike="noStrike" spc="-1" dirty="0">
                  <a:latin typeface="Arial"/>
                </a:endParaRPr>
              </a:p>
            </p:txBody>
          </p:sp>
          <p:sp>
            <p:nvSpPr>
              <p:cNvPr id="20" name="CustomShape 14"/>
              <p:cNvSpPr/>
              <p:nvPr/>
            </p:nvSpPr>
            <p:spPr>
              <a:xfrm>
                <a:off x="8318966" y="929877"/>
                <a:ext cx="2257200" cy="790200"/>
              </a:xfrm>
              <a:prstGeom prst="rect">
                <a:avLst/>
              </a:prstGeom>
              <a:solidFill>
                <a:srgbClr val="FFFFCC"/>
              </a:solidFill>
              <a:ln w="9360">
                <a:solidFill>
                  <a:schemeClr val="accent2">
                    <a:lumMod val="50000"/>
                  </a:schemeClr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/>
              <a:lstStyle/>
              <a:p>
                <a:pPr algn="ctr">
                  <a:lnSpc>
                    <a:spcPct val="100000"/>
                  </a:lnSpc>
                </a:pPr>
                <a:endParaRPr lang="ru-RU" sz="1600" b="0" strike="noStrike" spc="-1" dirty="0">
                  <a:latin typeface="Arial"/>
                </a:endParaRPr>
              </a:p>
            </p:txBody>
          </p:sp>
        </p:grpSp>
      </p:grpSp>
      <p:sp>
        <p:nvSpPr>
          <p:cNvPr id="6" name="Прямоугольник 5"/>
          <p:cNvSpPr/>
          <p:nvPr/>
        </p:nvSpPr>
        <p:spPr>
          <a:xfrm>
            <a:off x="7869793" y="980728"/>
            <a:ext cx="35547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Аудитории</a:t>
            </a:r>
          </a:p>
          <a:p>
            <a:pPr algn="ctr"/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для </a:t>
            </a:r>
            <a:r>
              <a:rPr lang="ru-RU" sz="2000" b="1" dirty="0">
                <a:latin typeface="Cambria" panose="02040503050406030204" pitchFamily="18" charset="0"/>
                <a:ea typeface="Cambria" panose="02040503050406030204" pitchFamily="18" charset="0"/>
              </a:rPr>
              <a:t>участников ГИА-11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04312" y="2348880"/>
            <a:ext cx="17796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Закрытая</a:t>
            </a:r>
          </a:p>
          <a:p>
            <a:r>
              <a:rPr lang="ru-RU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справочная</a:t>
            </a:r>
          </a:p>
          <a:p>
            <a:r>
              <a:rPr lang="ru-RU" sz="2000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информация</a:t>
            </a:r>
            <a:endParaRPr lang="ru-RU" sz="20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/>
          <a:srcRect l="12594" t="21300" r="31888" b="24801"/>
          <a:stretch/>
        </p:blipFill>
        <p:spPr>
          <a:xfrm>
            <a:off x="10416480" y="4293094"/>
            <a:ext cx="1224256" cy="9361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6811" y="2060725"/>
            <a:ext cx="949100" cy="9491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6" y="3000364"/>
            <a:ext cx="1133576" cy="10767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145" y="2667242"/>
            <a:ext cx="685166" cy="685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664" y="2688044"/>
            <a:ext cx="1280271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95400" y="143669"/>
            <a:ext cx="9577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25640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обучения и воспитания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7368" y="922581"/>
            <a:ext cx="11377264" cy="552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биологии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непрограммируемый калькулятор;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географии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непрограммируемый калькулятор;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литературе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орфографический словарь, позволяющий устанавливать нормативное написание слов;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математике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линейка, не содержащая справочной информации (далее - линейка), для построения чертежей и рисунков;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физике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линейка для построения графиков и схем; непрограммируемый калькулятор;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химии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непрограммируемый калькулятор; Периодическая система химических элементов Д.И. Менделеева; таблица растворимости солей, кислот и оснований в воде; электрохимический ряд напряжений металлов.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день проведения ЕГЭ на средствах обучения и воспитания не допускается делать пометки, относящиеся к содержанию заданий КИМ по учебным предметам.</a:t>
            </a:r>
          </a:p>
        </p:txBody>
      </p:sp>
    </p:spTree>
    <p:extLst>
      <p:ext uri="{BB962C8B-B14F-4D97-AF65-F5344CB8AC3E}">
        <p14:creationId xmlns:p14="http://schemas.microsoft.com/office/powerpoint/2010/main" val="266426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7568" y="404664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Апелляция о нарушении установленного порядка проведения ГИА</a:t>
            </a:r>
            <a:endParaRPr lang="ru-RU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119336" y="1844824"/>
            <a:ext cx="11809311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</a:rPr>
              <a:t>Подается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участником ЕГЭ </a:t>
            </a:r>
            <a:r>
              <a:rPr lang="ru-RU" sz="2800" b="1" dirty="0">
                <a:solidFill>
                  <a:srgbClr val="C00000"/>
                </a:solidFill>
              </a:rPr>
              <a:t>в день экзамена</a:t>
            </a:r>
            <a:r>
              <a:rPr lang="ru-RU" sz="2800" dirty="0"/>
              <a:t>, не покидая ППЭ.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</a:rPr>
              <a:t>Конфликтная комиссии </a:t>
            </a:r>
            <a:r>
              <a:rPr lang="ru-RU" sz="2800" dirty="0"/>
              <a:t>рассматривает апелляцию </a:t>
            </a:r>
            <a:r>
              <a:rPr lang="ru-RU" sz="2800" b="1" dirty="0">
                <a:solidFill>
                  <a:srgbClr val="C00000"/>
                </a:solidFill>
              </a:rPr>
              <a:t>не более 2-х рабочих дней </a:t>
            </a:r>
            <a:r>
              <a:rPr lang="ru-RU" sz="2800" dirty="0"/>
              <a:t>с момента ее подачи. 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В случае </a:t>
            </a:r>
            <a:r>
              <a:rPr lang="ru-RU" sz="2800" b="1" dirty="0">
                <a:solidFill>
                  <a:srgbClr val="C00000"/>
                </a:solidFill>
              </a:rPr>
              <a:t>удовлетворения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апелляции – результат аннулируется и участнику предоставляется возможность </a:t>
            </a:r>
            <a:r>
              <a:rPr lang="ru-RU" sz="2800" b="1" dirty="0">
                <a:solidFill>
                  <a:srgbClr val="C00000"/>
                </a:solidFill>
              </a:rPr>
              <a:t>сдать ЕГЭ по данному предмету в другой день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dirty="0"/>
              <a:t>предусмотренный единым расписанием.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3497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8212" y="175409"/>
            <a:ext cx="8064896" cy="986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Апелляция о несогласии с результатами ЕГЭ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80274" y="1484784"/>
            <a:ext cx="118813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2-х рабочих дней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официального объявления результатов экзамена.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Конфликтная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апелляцию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4-х рабочих дней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момента ее подачи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апелляции и сохранение выставленных баллов.</a:t>
            </a:r>
          </a:p>
          <a:p>
            <a:pPr marL="914400" lvl="1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апелляции и выставление других баллов как в сторону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в сторону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514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03712" y="260648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Запрещено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2980" y="1196752"/>
            <a:ext cx="11737304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средств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связи, электронно-вычислительной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техники, фото, аудио и видеоаппаратуры, справочных материалов, письменных заметок и иных средств хранения и передачи информации.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 из аудитории и ППЭ экзаменационных материалов на бумажном или электронном носителях, их фотографирование.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другим участникам ЕГЭ, в том числе передача им указанных средств и материалов.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5602" name="Picture 2" descr="Политика использования мобильных телефонов на рабочем мест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84" y="4835166"/>
            <a:ext cx="1663824" cy="166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10 причин, почему списывание в школе - зло | Газета педагогов | Яндекс Дзен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3"/>
          <a:stretch/>
        </p:blipFill>
        <p:spPr bwMode="auto">
          <a:xfrm>
            <a:off x="2736607" y="4969893"/>
            <a:ext cx="2834137" cy="153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Что можно и что нельзя фотографировать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4765571"/>
            <a:ext cx="1863447" cy="186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Где можно спрятать шпаргалку и как сделать так, чтобы ее не заметили -  Харьков Vgorode.u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034" y="4877819"/>
            <a:ext cx="2283478" cy="159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035864" y="4969893"/>
            <a:ext cx="2124032" cy="1538907"/>
          </a:xfrm>
          <a:prstGeom prst="line">
            <a:avLst/>
          </a:prstGeom>
          <a:ln w="8572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421034" y="4877819"/>
            <a:ext cx="2283478" cy="1598435"/>
          </a:xfrm>
          <a:prstGeom prst="line">
            <a:avLst/>
          </a:prstGeom>
          <a:ln w="8572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50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352" y="332656"/>
            <a:ext cx="11593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«Кодекс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об административных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правонарушениях»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30.12.2001 N 195-ФЗ (ред. от 26.07.2026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изм. и доп., вступ. в силу с 01.09.2026)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3352" y="3009146"/>
            <a:ext cx="11593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19.30. Нарушение требований к ведению образовательной деятельности и организации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3352" y="3990543"/>
            <a:ext cx="115932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Умышленное искажение результатов государственной итоговой аттестации и предусмотренных законодательством об образовании олимпиад школьников, а равно нарушение установленного законодательством об образовании порядка проведения государственной итоговой аттестации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в размере от трех тысяч до пяти тысяч рублей;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должностных лиц - от двадцати тысяч до сорока тысяч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 - от пятидесяти тысяч до двухсот тысяч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56493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0972800" cy="8501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Срок </a:t>
            </a:r>
            <a:r>
              <a:rPr lang="ru-RU" b="1" dirty="0">
                <a:solidFill>
                  <a:srgbClr val="0070C0"/>
                </a:solidFill>
              </a:rPr>
              <a:t>действия результатов ЕГЭ</a:t>
            </a:r>
            <a:r>
              <a:rPr lang="ru-RU" b="1" dirty="0" smtClean="0">
                <a:solidFill>
                  <a:srgbClr val="0070C0"/>
                </a:solidFill>
              </a:rPr>
              <a:t>!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3400" y="1522386"/>
            <a:ext cx="1110302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Согласно части 2 статьи 70 Федерального закона от 29 декабря 2012 г. № 273-ФЗ "Об образовании в Российской Федерации" результаты единого государственного экзамена с 2014 года при приеме на обучение действительны </a:t>
            </a:r>
            <a:r>
              <a:rPr lang="ru-RU" sz="2400" b="1" dirty="0"/>
              <a:t>четыре года</a:t>
            </a:r>
            <a:r>
              <a:rPr lang="ru-RU" sz="2400" dirty="0"/>
              <a:t>, следующих за годом получения таких результатов.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3356992"/>
            <a:ext cx="1110302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  <a:latin typeface="Roboto"/>
              </a:rPr>
              <a:t>Срок действия итогового сочинения (изложения) как допуск к ГИА – </a:t>
            </a:r>
            <a:r>
              <a:rPr lang="ru-RU" sz="2400" b="1" dirty="0">
                <a:solidFill>
                  <a:srgbClr val="333333"/>
                </a:solidFill>
                <a:latin typeface="Roboto"/>
              </a:rPr>
              <a:t>бессрочно</a:t>
            </a:r>
            <a:r>
              <a:rPr lang="ru-RU" sz="2400" dirty="0">
                <a:solidFill>
                  <a:srgbClr val="333333"/>
                </a:solidFill>
                <a:latin typeface="Roboto"/>
              </a:rPr>
              <a:t>.</a:t>
            </a:r>
            <a:endParaRPr lang="ru-RU" sz="2400" dirty="0"/>
          </a:p>
        </p:txBody>
      </p:sp>
      <p:pic>
        <p:nvPicPr>
          <p:cNvPr id="26626" name="Picture 2" descr="Всероссийское тестирование «Закон об образовании» (v000216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84" y="4341910"/>
            <a:ext cx="1721852" cy="224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226" t="15700" r="40550" b="59800"/>
          <a:stretch/>
        </p:blipFill>
        <p:spPr>
          <a:xfrm>
            <a:off x="4871864" y="4398007"/>
            <a:ext cx="5616624" cy="213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3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59534" y="1"/>
            <a:ext cx="7524750" cy="1069975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Подготовка к ЕГЭ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857313" y="1376003"/>
            <a:ext cx="10729192" cy="12241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/>
              <a:t>Открытые банки заданий единого государственного экзамена, тренировочные сборники для подготовки к ГИА-11 обучающихся с ограниченными возможностями здоровья на сайте ФГБНУ «Федеральный институт педагогических измерений» </a:t>
            </a:r>
            <a:r>
              <a:rPr lang="en-US" sz="2000" u="sng" dirty="0">
                <a:solidFill>
                  <a:schemeClr val="tx2"/>
                </a:solidFill>
              </a:rPr>
              <a:t>http://</a:t>
            </a:r>
            <a:r>
              <a:rPr lang="ru-RU" sz="2000" u="sng" dirty="0">
                <a:solidFill>
                  <a:schemeClr val="tx2"/>
                </a:solidFill>
              </a:rPr>
              <a:t>fipi.ru</a:t>
            </a:r>
            <a:r>
              <a:rPr lang="en-US" sz="2000" u="sng" dirty="0">
                <a:solidFill>
                  <a:schemeClr val="tx2"/>
                </a:solidFill>
              </a:rPr>
              <a:t>/</a:t>
            </a:r>
            <a:endParaRPr lang="ru-RU" sz="2000" u="sng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076" y="3881856"/>
            <a:ext cx="1072919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/>
              <a:t>Тренировочные работы по всем предметам, сдаваемым в форме ЕГЭ, в течение года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313" y="4781924"/>
            <a:ext cx="1072919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cs typeface="Times New Roman" panose="02020603050405020304" pitchFamily="18" charset="0"/>
              </a:rPr>
              <a:t>Пробные экзамены </a:t>
            </a:r>
            <a:r>
              <a:rPr lang="ru-RU" sz="2000" dirty="0" smtClean="0">
                <a:cs typeface="Times New Roman" panose="02020603050405020304" pitchFamily="18" charset="0"/>
              </a:rPr>
              <a:t>на </a:t>
            </a:r>
            <a:r>
              <a:rPr lang="ru-RU" sz="2000" dirty="0">
                <a:cs typeface="Times New Roman" panose="02020603050405020304" pitchFamily="18" charset="0"/>
              </a:rPr>
              <a:t>базе </a:t>
            </a:r>
            <a:r>
              <a:rPr lang="ru-RU" sz="2000" dirty="0" smtClean="0">
                <a:cs typeface="Times New Roman" panose="02020603050405020304" pitchFamily="18" charset="0"/>
              </a:rPr>
              <a:t>школы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076" y="5589240"/>
            <a:ext cx="1072919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cs typeface="Times New Roman" panose="02020603050405020304" pitchFamily="18" charset="0"/>
              </a:rPr>
              <a:t>Апробация </a:t>
            </a:r>
            <a:r>
              <a:rPr lang="ru-RU" sz="2000" dirty="0" smtClean="0">
                <a:cs typeface="Times New Roman" panose="02020603050405020304" pitchFamily="18" charset="0"/>
              </a:rPr>
              <a:t>экзаменов</a:t>
            </a:r>
            <a:endParaRPr lang="ru-RU" sz="2000" dirty="0">
              <a:cs typeface="Times New Roman" panose="02020603050405020304" pitchFamily="18" charset="0"/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847263" y="2971603"/>
            <a:ext cx="10729192" cy="5294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000" dirty="0" smtClean="0"/>
              <a:t>Платформа «Решу ЕГЭ»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://ege.sdamgia.ru</a:t>
            </a:r>
            <a:r>
              <a:rPr lang="en-US" sz="2000" dirty="0" smtClean="0">
                <a:hlinkClick r:id="rId2"/>
              </a:rPr>
              <a:t>/</a:t>
            </a:r>
            <a:endParaRPr lang="ru-RU" sz="2000" dirty="0" smtClean="0"/>
          </a:p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endParaRPr lang="ru-RU" sz="20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1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26064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Получение аттестата о среднем общем образовании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0924" y="1514698"/>
            <a:ext cx="1135170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05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Условие получения аттестата </a:t>
            </a:r>
            <a:endParaRPr lang="ru-RU" sz="2400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just"/>
            <a:endParaRPr lang="ru-RU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2000" dirty="0" smtClean="0">
                <a:latin typeface="Cambria" panose="02040503050406030204" pitchFamily="18" charset="0"/>
              </a:rPr>
              <a:t>Аттестат о среднем общем образовании и приложение к нему выдаются лицам, завершившим обучение по образовательным программам среднего общего образования и успешно прошедшим государственную итоговую аттестацию</a:t>
            </a:r>
            <a:r>
              <a:rPr lang="ru-RU" sz="2000" dirty="0">
                <a:latin typeface="Cambria" panose="02040503050406030204" pitchFamily="18" charset="0"/>
              </a:rPr>
              <a:t>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5360" y="3356992"/>
            <a:ext cx="11377264" cy="2223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05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Отметки в аттестат </a:t>
            </a:r>
            <a:endParaRPr lang="ru-RU" sz="2400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just"/>
            <a:endParaRPr lang="ru-RU" sz="24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just" defTabSz="942975"/>
            <a:r>
              <a:rPr lang="ru-RU" sz="2000" dirty="0" smtClean="0">
                <a:latin typeface="Cambria" panose="02040503050406030204" pitchFamily="18" charset="0"/>
              </a:rPr>
              <a:t>Итоговые отметки </a:t>
            </a:r>
            <a:r>
              <a:rPr lang="ru-RU" sz="2000" dirty="0" smtClean="0">
                <a:latin typeface="Cambria" panose="02040503050406030204" pitchFamily="18" charset="0"/>
              </a:rPr>
              <a:t>в аттестат определяются </a:t>
            </a:r>
            <a:r>
              <a:rPr lang="ru-RU" sz="2000" dirty="0" smtClean="0">
                <a:latin typeface="Cambria" panose="02040503050406030204" pitchFamily="18" charset="0"/>
              </a:rPr>
              <a:t>как </a:t>
            </a:r>
            <a:r>
              <a:rPr lang="ru-RU" sz="2000" b="1" dirty="0" smtClean="0">
                <a:latin typeface="Cambria" panose="02040503050406030204" pitchFamily="18" charset="0"/>
              </a:rPr>
              <a:t>среднеарифметическое полугодовых и годовых</a:t>
            </a:r>
            <a:r>
              <a:rPr lang="ru-RU" sz="2000" dirty="0" smtClean="0">
                <a:latin typeface="Cambria" panose="02040503050406030204" pitchFamily="18" charset="0"/>
              </a:rPr>
              <a:t> отметок обучающегося за каждый год обучения по образовательной программе среднего общего образования и выставляются в аттестат целыми числами в соответствии с правилами математического округления</a:t>
            </a:r>
            <a:r>
              <a:rPr lang="ru-RU" sz="2000" dirty="0">
                <a:latin typeface="Cambria" panose="02040503050406030204" pitchFamily="18" charset="0"/>
              </a:rPr>
              <a:t>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500" y="5568618"/>
            <a:ext cx="6096000" cy="10002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1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РЕЗУЛЬТАТЫ </a:t>
            </a:r>
            <a:r>
              <a:rPr lang="ru-RU" sz="24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ЭКЗАМЕНОВ ПО ВЫБОРУ НЕ </a:t>
            </a:r>
            <a:r>
              <a:rPr lang="ru-RU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ВЛИЯЮТ НА ОТМЕТКУ В АТТЕСТАТ!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8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360" y="188640"/>
            <a:ext cx="11593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29.09.2023 № 730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 утверждении Порядка и условий выдачи медалей "За особые успехи в учении" I и II степеней"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(Зарегистрирован 27.10.2023 № 75758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7163" t="23400" r="26768" b="8129"/>
          <a:stretch/>
        </p:blipFill>
        <p:spPr>
          <a:xfrm>
            <a:off x="479376" y="3562184"/>
            <a:ext cx="3090258" cy="32881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3784" y="1559205"/>
            <a:ext cx="816486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"За особые успехи в учении" I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степени"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с отличием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«5»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70+ баллов на ЕГЭ по русскому языку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70+ баллов на ЕГЭ  по одному из предметов по выбору (в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математика ПУ)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или «5» по математике БУ (для сдающих только русский язык и математику)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отметки «5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«5» по математике и «5» по русскому языку (ГВЭ)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«5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«5» по обязательному учебному предмету в форме ГВЭ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70+ баллов на ЕГЭ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обязательному учебному предмету в форме ЕГЭ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2438" t="10100" r="20469" b="19900"/>
          <a:stretch/>
        </p:blipFill>
        <p:spPr>
          <a:xfrm>
            <a:off x="649394" y="1532295"/>
            <a:ext cx="2750222" cy="189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67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131" t="22001" r="28738" b="8701"/>
          <a:stretch/>
        </p:blipFill>
        <p:spPr>
          <a:xfrm>
            <a:off x="427954" y="3140968"/>
            <a:ext cx="3449557" cy="31916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91744" y="602686"/>
            <a:ext cx="81369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"За особые успехи в учении"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степени"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не более двух «4»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60+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баллов на ЕГЭ по русскому языку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баллов на ЕГЭ  по одному из предметов по выбору (в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или «5» по математике БУ (для сдающих только русский язык и математику)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не более двух «4»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«5» по математике и «5» по русскому языку (ГВЭ)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отметки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не более двух «4»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«5» по обязательному учебному предмету в форме ГВЭ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баллов на ЕГЭ по обязательному учебному предмету в форме ЕГЭ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438" t="10101" r="20862" b="20601"/>
          <a:stretch/>
        </p:blipFill>
        <p:spPr>
          <a:xfrm>
            <a:off x="469639" y="602686"/>
            <a:ext cx="3034073" cy="208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72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348" y="440668"/>
            <a:ext cx="11737304" cy="5976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муниципалитета г. Ярославля 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марта 2006 года N 224</a:t>
            </a:r>
          </a:p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премиях в муниципальной системе образования города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Ярославля</a:t>
            </a:r>
          </a:p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ред.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2024 года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Городские премии для выпускников муниципальных общеобразовательных организаций города Ярославля, проявивших особые успехи в учении, с присуждением их, начиная с 2024 года, в размере: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тысячи рублей каждая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муниципальных общеобразовательных организаций, получивших медаль "За особые успехи в учении" I степени;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тысячи пятьсот рублей каждая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муниципальных общеобразовательных организаций, получивших медаль "За особые успехи в учении" II степени;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тысячи рублей каждая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муниципальных общеобразовательных организаций, получивших аттестат о среднем общем образовании и набравших 100 баллов на едином государственном экзамене по 1 и более общеобразовательному предмету, за исключением выпускников муниципальных общеобразовательных организаций, получивших медали "За особые успехи в учении" I или II степеней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374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9295</TotalTime>
  <Words>2320</Words>
  <Application>Microsoft Office PowerPoint</Application>
  <PresentationFormat>Широкоэкранный</PresentationFormat>
  <Paragraphs>301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40" baseType="lpstr">
      <vt:lpstr>맑은 고딕</vt:lpstr>
      <vt:lpstr>MS Gothic</vt:lpstr>
      <vt:lpstr>Arial</vt:lpstr>
      <vt:lpstr>Bookman Old Style</vt:lpstr>
      <vt:lpstr>Calibri</vt:lpstr>
      <vt:lpstr>Cambria</vt:lpstr>
      <vt:lpstr>Century Schoolbook</vt:lpstr>
      <vt:lpstr>Georgia</vt:lpstr>
      <vt:lpstr>Roboto</vt:lpstr>
      <vt:lpstr>Times New Roman</vt:lpstr>
      <vt:lpstr>Wingdings</vt:lpstr>
      <vt:lpstr>Тема Office</vt:lpstr>
      <vt:lpstr>Государственная итоговая аттестация 11 классов (ГИА-11)</vt:lpstr>
      <vt:lpstr>Презентация PowerPoint</vt:lpstr>
      <vt:lpstr>Презентация PowerPoint</vt:lpstr>
      <vt:lpstr>Кто может участвовать в ГИА-11?</vt:lpstr>
      <vt:lpstr>Презентация PowerPoint</vt:lpstr>
      <vt:lpstr> Формы проведения ГИА </vt:lpstr>
      <vt:lpstr>Особенности  организации  ГИА-11  для  участников  с  ОВЗ,  инвалидов,   детей-инвалидов </vt:lpstr>
      <vt:lpstr>Специализированные условия при проведении ЕГЭ (ГИА-11)</vt:lpstr>
      <vt:lpstr>Презентация PowerPoint</vt:lpstr>
      <vt:lpstr>Презентация PowerPoint</vt:lpstr>
      <vt:lpstr>Продолжительность экзаменов</vt:lpstr>
      <vt:lpstr>Презентация PowerPoint</vt:lpstr>
      <vt:lpstr>Презентация PowerPoint</vt:lpstr>
      <vt:lpstr>Презентация PowerPoint</vt:lpstr>
      <vt:lpstr>Презентация PowerPoint</vt:lpstr>
      <vt:lpstr>В день проведения экзамена и 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Срок действия результатов ЕГЭ!</vt:lpstr>
      <vt:lpstr>Подготовка к ЕГЭ</vt:lpstr>
      <vt:lpstr>Получение аттестата о среднем общем образовании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Пичугина Ольга Владимировна</cp:lastModifiedBy>
  <cp:revision>201</cp:revision>
  <dcterms:created xsi:type="dcterms:W3CDTF">2016-10-11T08:56:30Z</dcterms:created>
  <dcterms:modified xsi:type="dcterms:W3CDTF">2026-09-16T10:59:33Z</dcterms:modified>
</cp:coreProperties>
</file>