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61" r:id="rId2"/>
    <p:sldId id="300" r:id="rId3"/>
    <p:sldId id="276" r:id="rId4"/>
    <p:sldId id="302" r:id="rId5"/>
    <p:sldId id="304" r:id="rId6"/>
    <p:sldId id="290" r:id="rId7"/>
    <p:sldId id="279" r:id="rId8"/>
    <p:sldId id="260" r:id="rId9"/>
    <p:sldId id="289" r:id="rId10"/>
    <p:sldId id="301" r:id="rId11"/>
    <p:sldId id="309" r:id="rId12"/>
    <p:sldId id="310" r:id="rId13"/>
    <p:sldId id="299" r:id="rId14"/>
    <p:sldId id="265" r:id="rId15"/>
    <p:sldId id="266" r:id="rId16"/>
    <p:sldId id="270" r:id="rId17"/>
    <p:sldId id="308" r:id="rId18"/>
    <p:sldId id="291" r:id="rId19"/>
    <p:sldId id="305" r:id="rId20"/>
    <p:sldId id="306" r:id="rId21"/>
    <p:sldId id="30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1400" autoAdjust="0"/>
  </p:normalViewPr>
  <p:slideViewPr>
    <p:cSldViewPr>
      <p:cViewPr>
        <p:scale>
          <a:sx n="40" d="100"/>
          <a:sy n="40" d="100"/>
        </p:scale>
        <p:origin x="2309" y="92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14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21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723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2938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6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77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83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7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76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99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5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41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63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77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664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80086" y="836712"/>
            <a:ext cx="10225136" cy="1588186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Государственная </a:t>
            </a:r>
            <a:r>
              <a:rPr lang="ru-R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итоговая аттестация для 11 классов (ГИА-11)</a:t>
            </a:r>
            <a:endParaRPr lang="ru-RU" altLang="ru-RU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95400" y="3429000"/>
            <a:ext cx="1118588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defRPr/>
            </a:pPr>
            <a:r>
              <a:rPr lang="ru-RU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/>
                <a:ea typeface="+mn-ea"/>
                <a:cs typeface="+mn-cs"/>
              </a:rPr>
              <a:t>2023-2024 учебный год</a:t>
            </a:r>
            <a:endParaRPr lang="ru-RU" altLang="ru-RU" sz="6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5880" y="4797152"/>
            <a:ext cx="6865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Пичугина Ольга Владимировна,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УВР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1262" y="6169981"/>
            <a:ext cx="3256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январь, 2024 года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40" y="4909217"/>
            <a:ext cx="3889585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8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0" y="0"/>
            <a:ext cx="12192000" cy="6697440"/>
            <a:chOff x="0" y="0"/>
            <a:chExt cx="12192000" cy="6697440"/>
          </a:xfrm>
        </p:grpSpPr>
        <p:sp>
          <p:nvSpPr>
            <p:cNvPr id="8" name="CustomShape 12"/>
            <p:cNvSpPr/>
            <p:nvPr/>
          </p:nvSpPr>
          <p:spPr>
            <a:xfrm>
              <a:off x="0" y="0"/>
              <a:ext cx="12192000" cy="764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</a:pPr>
              <a:r>
                <a:rPr lang="ru-RU" sz="4400" b="1" strike="noStrike" spc="-1" dirty="0">
                  <a:solidFill>
                    <a:srgbClr val="0070C0"/>
                  </a:solidFill>
                  <a:latin typeface="Times New Roman" panose="02020603050405020304" pitchFamily="18" charset="0"/>
                  <a:ea typeface="MS Gothic"/>
                  <a:cs typeface="Times New Roman" panose="02020603050405020304" pitchFamily="18" charset="0"/>
                </a:rPr>
                <a:t>Проведение </a:t>
              </a:r>
              <a:r>
                <a:rPr lang="ru-RU" sz="4400" b="1" strike="noStrike" spc="-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MS Gothic"/>
                  <a:cs typeface="Times New Roman" panose="02020603050405020304" pitchFamily="18" charset="0"/>
                </a:rPr>
                <a:t>ГИА-</a:t>
              </a:r>
              <a:r>
                <a:rPr lang="en-US" sz="4400" b="1" strike="noStrike" spc="-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MS Gothic"/>
                  <a:cs typeface="Times New Roman" panose="02020603050405020304" pitchFamily="18" charset="0"/>
                </a:rPr>
                <a:t>11</a:t>
              </a:r>
              <a:endParaRPr lang="ru-RU" sz="4400" b="0" strike="noStrike" spc="-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CustomShape 1"/>
            <p:cNvSpPr/>
            <p:nvPr/>
          </p:nvSpPr>
          <p:spPr>
            <a:xfrm>
              <a:off x="2865600" y="1116000"/>
              <a:ext cx="647280" cy="5581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chemeClr val="accent2">
                  <a:lumMod val="5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</a:pPr>
              <a:endParaRPr lang="ru-RU" sz="1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2800" b="1" strike="noStrike" spc="-1">
                  <a:solidFill>
                    <a:srgbClr val="C00000"/>
                  </a:solidFill>
                  <a:latin typeface="Cambria"/>
                </a:rPr>
                <a:t>В</a:t>
              </a:r>
              <a:endParaRPr lang="ru-RU" sz="2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2800" b="1" strike="noStrike" spc="-1">
                  <a:solidFill>
                    <a:srgbClr val="C00000"/>
                  </a:solidFill>
                  <a:latin typeface="Cambria"/>
                </a:rPr>
                <a:t>Х</a:t>
              </a:r>
              <a:endParaRPr lang="ru-RU" sz="2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2800" b="1" strike="noStrike" spc="-1">
                  <a:solidFill>
                    <a:srgbClr val="C00000"/>
                  </a:solidFill>
                  <a:latin typeface="Cambria"/>
                </a:rPr>
                <a:t>О</a:t>
              </a:r>
              <a:endParaRPr lang="ru-RU" sz="2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2800" b="1" strike="noStrike" spc="-1">
                  <a:solidFill>
                    <a:srgbClr val="C00000"/>
                  </a:solidFill>
                  <a:latin typeface="Cambria"/>
                </a:rPr>
                <a:t>Д</a:t>
              </a:r>
              <a:endParaRPr lang="ru-RU" sz="2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2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800" b="1" strike="noStrike" spc="-1">
                  <a:solidFill>
                    <a:srgbClr val="C00000"/>
                  </a:solidFill>
                  <a:latin typeface="Cambria"/>
                </a:rPr>
                <a:t>В</a:t>
              </a:r>
              <a:endParaRPr lang="ru-RU" sz="1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3200" b="1" strike="noStrike" spc="-1">
                  <a:solidFill>
                    <a:srgbClr val="C00000"/>
                  </a:solidFill>
                  <a:latin typeface="Cambria"/>
                </a:rPr>
                <a:t>П</a:t>
              </a:r>
              <a:endParaRPr lang="ru-RU" sz="32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3200" b="1" strike="noStrike" spc="-1">
                  <a:solidFill>
                    <a:srgbClr val="C00000"/>
                  </a:solidFill>
                  <a:latin typeface="Cambria"/>
                </a:rPr>
                <a:t>П</a:t>
              </a:r>
              <a:endParaRPr lang="ru-RU" sz="32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3200" b="1" strike="noStrike" spc="-1">
                  <a:solidFill>
                    <a:srgbClr val="C00000"/>
                  </a:solidFill>
                  <a:latin typeface="Cambria"/>
                </a:rPr>
                <a:t>Э</a:t>
              </a:r>
              <a:endParaRPr lang="ru-RU" sz="32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3200" b="0" strike="noStrike" spc="-1">
                <a:latin typeface="Arial"/>
              </a:endParaRPr>
            </a:p>
          </p:txBody>
        </p:sp>
        <p:sp>
          <p:nvSpPr>
            <p:cNvPr id="10" name="CustomShape 2"/>
            <p:cNvSpPr/>
            <p:nvPr/>
          </p:nvSpPr>
          <p:spPr>
            <a:xfrm>
              <a:off x="259200" y="1116000"/>
              <a:ext cx="2498400" cy="1657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chemeClr val="accent2">
                  <a:lumMod val="5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</a:pPr>
              <a:r>
                <a:rPr lang="ru-RU" sz="2000" b="1" strike="noStrike" spc="-1" dirty="0">
                  <a:solidFill>
                    <a:srgbClr val="002060"/>
                  </a:solidFill>
                  <a:latin typeface="Cambria"/>
                </a:rPr>
                <a:t>Помещения</a:t>
              </a:r>
              <a:endParaRPr lang="ru-RU" sz="20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2000" b="1" strike="noStrike" spc="-1" dirty="0">
                  <a:solidFill>
                    <a:srgbClr val="002060"/>
                  </a:solidFill>
                  <a:latin typeface="Cambria"/>
                </a:rPr>
                <a:t> для личных вещей</a:t>
              </a:r>
              <a:endParaRPr lang="ru-RU" sz="2000" b="0" strike="noStrike" spc="-1" dirty="0">
                <a:latin typeface="Arial"/>
              </a:endParaRPr>
            </a:p>
          </p:txBody>
        </p:sp>
        <p:sp>
          <p:nvSpPr>
            <p:cNvPr id="11" name="CustomShape 3"/>
            <p:cNvSpPr/>
            <p:nvPr/>
          </p:nvSpPr>
          <p:spPr>
            <a:xfrm>
              <a:off x="277560" y="3098880"/>
              <a:ext cx="2480040" cy="158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chemeClr val="accent2">
                  <a:lumMod val="5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</a:pPr>
              <a:r>
                <a:rPr lang="ru-RU" sz="2000" b="1" strike="noStrike" spc="-1" dirty="0">
                  <a:solidFill>
                    <a:srgbClr val="002060"/>
                  </a:solidFill>
                  <a:latin typeface="Cambria"/>
                </a:rPr>
                <a:t>Помещение</a:t>
              </a:r>
              <a:endParaRPr lang="ru-RU" sz="20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2000" b="1" strike="noStrike" spc="-1" dirty="0">
                  <a:solidFill>
                    <a:srgbClr val="002060"/>
                  </a:solidFill>
                  <a:latin typeface="Cambria"/>
                </a:rPr>
                <a:t> для сопровождающих</a:t>
              </a:r>
              <a:endParaRPr lang="ru-RU" sz="2000" b="0" strike="noStrike" spc="-1" dirty="0">
                <a:latin typeface="Arial"/>
              </a:endParaRPr>
            </a:p>
          </p:txBody>
        </p:sp>
        <p:sp>
          <p:nvSpPr>
            <p:cNvPr id="12" name="CustomShape 4"/>
            <p:cNvSpPr/>
            <p:nvPr/>
          </p:nvSpPr>
          <p:spPr>
            <a:xfrm>
              <a:off x="4487568" y="1107075"/>
              <a:ext cx="2040480" cy="1657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chemeClr val="accent2">
                  <a:lumMod val="5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</a:pPr>
              <a:r>
                <a:rPr lang="ru-RU" sz="2000" b="1" strike="noStrike" spc="-1" dirty="0">
                  <a:solidFill>
                    <a:srgbClr val="002060"/>
                  </a:solidFill>
                  <a:latin typeface="Cambria"/>
                </a:rPr>
                <a:t>Помещение</a:t>
              </a:r>
              <a:endParaRPr lang="ru-RU" sz="20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2000" b="1" strike="noStrike" spc="-1" dirty="0">
                  <a:solidFill>
                    <a:srgbClr val="002060"/>
                  </a:solidFill>
                  <a:latin typeface="Cambria"/>
                </a:rPr>
                <a:t> для медработника</a:t>
              </a:r>
              <a:endParaRPr lang="ru-RU" sz="2000" b="0" strike="noStrike" spc="-1" dirty="0">
                <a:latin typeface="Arial"/>
              </a:endParaRPr>
            </a:p>
          </p:txBody>
        </p:sp>
        <p:sp>
          <p:nvSpPr>
            <p:cNvPr id="13" name="CustomShape 5"/>
            <p:cNvSpPr/>
            <p:nvPr/>
          </p:nvSpPr>
          <p:spPr>
            <a:xfrm>
              <a:off x="4487568" y="5013176"/>
              <a:ext cx="2010240" cy="1657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chemeClr val="accent2">
                  <a:lumMod val="5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</a:pPr>
              <a:r>
                <a:rPr lang="ru-RU" sz="2000" b="1" strike="noStrike" spc="-1" dirty="0">
                  <a:solidFill>
                    <a:srgbClr val="002060"/>
                  </a:solidFill>
                  <a:latin typeface="Cambria"/>
                </a:rPr>
                <a:t>Помещение</a:t>
              </a:r>
              <a:endParaRPr lang="ru-RU" sz="20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2000" b="1" strike="noStrike" spc="-1" dirty="0">
                  <a:solidFill>
                    <a:srgbClr val="002060"/>
                  </a:solidFill>
                  <a:latin typeface="Cambria"/>
                </a:rPr>
                <a:t> для инструктажа</a:t>
              </a:r>
              <a:endParaRPr lang="ru-RU" sz="2000" b="0" strike="noStrike" spc="-1" dirty="0">
                <a:latin typeface="Arial"/>
              </a:endParaRPr>
            </a:p>
          </p:txBody>
        </p:sp>
        <p:sp>
          <p:nvSpPr>
            <p:cNvPr id="14" name="CustomShape 6"/>
            <p:cNvSpPr/>
            <p:nvPr/>
          </p:nvSpPr>
          <p:spPr>
            <a:xfrm>
              <a:off x="4472448" y="2943152"/>
              <a:ext cx="2025360" cy="185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chemeClr val="accent2">
                  <a:lumMod val="5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</a:pPr>
              <a:r>
                <a:rPr lang="ru-RU" sz="2000" b="1" strike="noStrike" spc="-1" dirty="0">
                  <a:solidFill>
                    <a:srgbClr val="002060"/>
                  </a:solidFill>
                  <a:latin typeface="Cambria"/>
                </a:rPr>
                <a:t>Помещение</a:t>
              </a:r>
              <a:endParaRPr lang="ru-RU" sz="20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2000" b="1" strike="noStrike" spc="-1" dirty="0">
                  <a:solidFill>
                    <a:srgbClr val="002060"/>
                  </a:solidFill>
                  <a:latin typeface="Cambria"/>
                </a:rPr>
                <a:t> для общественных наблюдателей</a:t>
              </a:r>
              <a:endParaRPr lang="ru-RU" sz="2000" b="0" strike="noStrike" spc="-1" dirty="0">
                <a:latin typeface="Arial"/>
              </a:endParaRPr>
            </a:p>
          </p:txBody>
        </p:sp>
        <p:sp>
          <p:nvSpPr>
            <p:cNvPr id="15" name="CustomShape 8"/>
            <p:cNvSpPr/>
            <p:nvPr/>
          </p:nvSpPr>
          <p:spPr>
            <a:xfrm>
              <a:off x="8971312" y="4467240"/>
              <a:ext cx="2550240" cy="21189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chemeClr val="accent2">
                  <a:lumMod val="5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</a:pPr>
              <a:r>
                <a:rPr lang="ru-RU" sz="2000" b="1" strike="noStrike" spc="-1" dirty="0">
                  <a:solidFill>
                    <a:srgbClr val="002060"/>
                  </a:solidFill>
                  <a:latin typeface="Cambria"/>
                </a:rPr>
                <a:t>Помещение для руководителя ППЭ</a:t>
              </a:r>
              <a:endParaRPr lang="ru-RU" sz="2000" b="0" strike="noStrike" spc="-1" dirty="0">
                <a:latin typeface="Arial"/>
              </a:endParaRPr>
            </a:p>
          </p:txBody>
        </p:sp>
        <p:sp>
          <p:nvSpPr>
            <p:cNvPr id="17" name="CustomShape 11"/>
            <p:cNvSpPr/>
            <p:nvPr/>
          </p:nvSpPr>
          <p:spPr>
            <a:xfrm>
              <a:off x="259200" y="5002200"/>
              <a:ext cx="2452424" cy="1584000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FF66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</a:pPr>
              <a:r>
                <a:rPr lang="ru-RU" sz="2000" b="1" strike="noStrike" spc="-1" dirty="0">
                  <a:solidFill>
                    <a:srgbClr val="C00000"/>
                  </a:solidFill>
                  <a:latin typeface="Cambria"/>
                </a:rPr>
                <a:t>Помещение</a:t>
              </a:r>
              <a:endParaRPr lang="ru-RU" sz="20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2000" b="1" strike="noStrike" spc="-1" dirty="0">
                  <a:solidFill>
                    <a:srgbClr val="C00000"/>
                  </a:solidFill>
                  <a:latin typeface="Cambria"/>
                </a:rPr>
                <a:t> для представителей СМИ</a:t>
              </a:r>
              <a:endParaRPr lang="ru-RU" sz="2000" b="0" strike="noStrike" spc="-1" dirty="0">
                <a:latin typeface="Arial"/>
              </a:endParaRPr>
            </a:p>
          </p:txBody>
        </p:sp>
        <p:pic>
          <p:nvPicPr>
            <p:cNvPr id="18" name="Рисунок 18"/>
            <p:cNvPicPr/>
            <p:nvPr/>
          </p:nvPicPr>
          <p:blipFill>
            <a:blip r:embed="rId2"/>
            <a:stretch/>
          </p:blipFill>
          <p:spPr>
            <a:xfrm>
              <a:off x="3211544" y="3183120"/>
              <a:ext cx="1660320" cy="247608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4" name="Группа 23"/>
            <p:cNvGrpSpPr/>
            <p:nvPr/>
          </p:nvGrpSpPr>
          <p:grpSpPr>
            <a:xfrm>
              <a:off x="7439798" y="1169526"/>
              <a:ext cx="4129408" cy="3177095"/>
              <a:chOff x="7320690" y="1836081"/>
              <a:chExt cx="4129408" cy="3177095"/>
            </a:xfrm>
          </p:grpSpPr>
          <p:grpSp>
            <p:nvGrpSpPr>
              <p:cNvPr id="21" name="Группа 20"/>
              <p:cNvGrpSpPr/>
              <p:nvPr/>
            </p:nvGrpSpPr>
            <p:grpSpPr>
              <a:xfrm>
                <a:off x="7320690" y="1836081"/>
                <a:ext cx="4129408" cy="3177095"/>
                <a:chOff x="8325133" y="940860"/>
                <a:chExt cx="2257200" cy="2381524"/>
              </a:xfrm>
            </p:grpSpPr>
            <p:sp>
              <p:nvSpPr>
                <p:cNvPr id="19" name="CustomShape 10"/>
                <p:cNvSpPr/>
                <p:nvPr/>
              </p:nvSpPr>
              <p:spPr>
                <a:xfrm>
                  <a:off x="8325133" y="949264"/>
                  <a:ext cx="2257200" cy="237312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360">
                  <a:solidFill>
                    <a:schemeClr val="accent2">
                      <a:lumMod val="50000"/>
                    </a:schemeClr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6800" rIns="90000" bIns="46800" anchor="ctr"/>
                <a:lstStyle/>
                <a:p>
                  <a:pPr algn="ctr">
                    <a:lnSpc>
                      <a:spcPct val="100000"/>
                    </a:lnSpc>
                  </a:pPr>
                  <a:endParaRPr lang="ru-RU" sz="1800" b="0" strike="noStrike" spc="-1" dirty="0">
                    <a:latin typeface="Arial"/>
                  </a:endParaRPr>
                </a:p>
                <a:p>
                  <a:pPr algn="ctr">
                    <a:lnSpc>
                      <a:spcPct val="100000"/>
                    </a:lnSpc>
                  </a:pPr>
                  <a:r>
                    <a:rPr lang="ru-RU" sz="2000" b="1" strike="noStrike" spc="-1" dirty="0">
                      <a:solidFill>
                        <a:srgbClr val="002060"/>
                      </a:solidFill>
                      <a:latin typeface="Cambria"/>
                    </a:rPr>
                    <a:t>Аудитории</a:t>
                  </a:r>
                  <a:endParaRPr lang="ru-RU" sz="2000" b="0" strike="noStrike" spc="-1" dirty="0">
                    <a:latin typeface="Arial"/>
                  </a:endParaRPr>
                </a:p>
                <a:p>
                  <a:pPr algn="ctr">
                    <a:lnSpc>
                      <a:spcPct val="100000"/>
                    </a:lnSpc>
                  </a:pPr>
                  <a:r>
                    <a:rPr lang="ru-RU" sz="2000" b="1" strike="noStrike" spc="-1" dirty="0">
                      <a:solidFill>
                        <a:srgbClr val="002060"/>
                      </a:solidFill>
                      <a:latin typeface="Cambria"/>
                    </a:rPr>
                    <a:t> для участников </a:t>
                  </a:r>
                  <a:r>
                    <a:rPr lang="ru-RU" sz="2000" b="1" strike="noStrike" spc="-1" dirty="0" smtClean="0">
                      <a:solidFill>
                        <a:srgbClr val="002060"/>
                      </a:solidFill>
                      <a:latin typeface="Cambria"/>
                    </a:rPr>
                    <a:t>ГИА-</a:t>
                  </a:r>
                  <a:r>
                    <a:rPr lang="en-US" sz="2000" b="1" strike="noStrike" spc="-1" dirty="0" smtClean="0">
                      <a:solidFill>
                        <a:srgbClr val="002060"/>
                      </a:solidFill>
                      <a:latin typeface="Cambria"/>
                    </a:rPr>
                    <a:t>11</a:t>
                  </a:r>
                  <a:endParaRPr lang="ru-RU" sz="2000" b="0" strike="noStrike" spc="-1" dirty="0">
                    <a:latin typeface="Arial"/>
                  </a:endParaRPr>
                </a:p>
              </p:txBody>
            </p:sp>
            <p:sp>
              <p:nvSpPr>
                <p:cNvPr id="20" name="CustomShape 14"/>
                <p:cNvSpPr/>
                <p:nvPr/>
              </p:nvSpPr>
              <p:spPr>
                <a:xfrm>
                  <a:off x="8325133" y="940860"/>
                  <a:ext cx="2257200" cy="790200"/>
                </a:xfrm>
                <a:prstGeom prst="rect">
                  <a:avLst/>
                </a:prstGeom>
                <a:solidFill>
                  <a:srgbClr val="FFFFCC"/>
                </a:solidFill>
                <a:ln w="9360">
                  <a:solidFill>
                    <a:schemeClr val="accent2">
                      <a:lumMod val="50000"/>
                    </a:schemeClr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6800" rIns="90000" bIns="4680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1600" b="1" strike="noStrike" spc="-1" dirty="0">
                      <a:solidFill>
                        <a:srgbClr val="C00000"/>
                      </a:solidFill>
                      <a:latin typeface="Cambria"/>
                    </a:rPr>
                    <a:t>Закрыта справочно-познавательная информация</a:t>
                  </a:r>
                  <a:endParaRPr lang="ru-RU" sz="1600" b="0" strike="noStrike" spc="-1" dirty="0">
                    <a:latin typeface="Arial"/>
                  </a:endParaRPr>
                </a:p>
              </p:txBody>
            </p:sp>
          </p:grpSp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69371" y="3906720"/>
                <a:ext cx="1400266" cy="1050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97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80" y="0"/>
            <a:ext cx="12216680" cy="687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7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594" t="1701" r="13382" b="25500"/>
          <a:stretch/>
        </p:blipFill>
        <p:spPr>
          <a:xfrm>
            <a:off x="4614" y="56744"/>
            <a:ext cx="12192000" cy="674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4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004" y="78143"/>
            <a:ext cx="109728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экзамена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99456" y="1521949"/>
            <a:ext cx="972108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экзамена участникам необходимо прибыть в ППЭ не ранее 09:00.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1384" y="2284420"/>
            <a:ext cx="11089232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здании, где расположен ППЭ, до входа в ППЭ выделяется место для хранения личных вещей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стенд с информацией о распределении участников по аудиториям.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допускаются в ППЭ при наличии у них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документа, удостоверяющего личность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их 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списках распределения в данный ППЭ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отсутствии  участника  в  списках  распределения  в  данный  ППЭ  участник  в  ППЭ  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1784" y="4725144"/>
            <a:ext cx="11161240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регистрации на экзамен иметь при себе в день экзамена запрещено. При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в день проведения экзамена необходимо передать его сопровождающему или оставить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хранения личных вещей.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1584" y="5949280"/>
            <a:ext cx="1112164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 обеспечения  контроля  за  ходом  проведения  экзамена  помещения  ППЭ,  в  том  числе </a:t>
            </a:r>
          </a:p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проведения экзаменов, оснащены средствами видеонаблюдения. </a:t>
            </a:r>
          </a:p>
        </p:txBody>
      </p:sp>
    </p:spTree>
    <p:extLst>
      <p:ext uri="{BB962C8B-B14F-4D97-AF65-F5344CB8AC3E}">
        <p14:creationId xmlns:p14="http://schemas.microsoft.com/office/powerpoint/2010/main" val="48437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03712" y="26064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2980" y="1196752"/>
            <a:ext cx="11737304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средств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связи, электронно-вычислительной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техники, фото, аудио и видеоаппаратуры, справочных материалов, письменных заметок и иных средств хранения и передачи информации.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 из аудитории и ППЭ экзаменационных материалов на бумажном или электронном носителях, их фотографирование.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содействия другим участникам ЕГЭ, в том числе передача им указанных средств и материалов.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5602" name="Picture 2" descr="Политика использования мобильных телефонов на рабочем мест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84" y="4835166"/>
            <a:ext cx="1663824" cy="166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10 причин, почему списывание в школе - зло | Газета педагогов | Яндекс Дзен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3"/>
          <a:stretch/>
        </p:blipFill>
        <p:spPr bwMode="auto">
          <a:xfrm>
            <a:off x="2736607" y="4969893"/>
            <a:ext cx="2834137" cy="153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Что можно и что нельзя фотографировать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4765571"/>
            <a:ext cx="1863447" cy="186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Где можно спрятать шпаргалку и как сделать так, чтобы ее не заметили -  Харьков Vgorode.u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034" y="4877819"/>
            <a:ext cx="2283478" cy="159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035864" y="4969893"/>
            <a:ext cx="2124032" cy="1538907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421034" y="4877819"/>
            <a:ext cx="2283478" cy="1598435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50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9336" y="116632"/>
            <a:ext cx="119533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 о нарушении установленного порядка проведения ГИА</a:t>
            </a:r>
            <a:endParaRPr lang="ru-RU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119336" y="2132856"/>
            <a:ext cx="11809311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</a:rPr>
              <a:t>Подается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участником ЕГЭ </a:t>
            </a:r>
            <a:r>
              <a:rPr lang="ru-RU" sz="2800" b="1" dirty="0">
                <a:solidFill>
                  <a:srgbClr val="C00000"/>
                </a:solidFill>
              </a:rPr>
              <a:t>в день экзамена</a:t>
            </a:r>
            <a:r>
              <a:rPr lang="ru-RU" sz="2800" dirty="0"/>
              <a:t>, не покидая ППЭ.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</a:rPr>
              <a:t>Конфликтная комиссии </a:t>
            </a:r>
            <a:r>
              <a:rPr lang="ru-RU" sz="2800" dirty="0"/>
              <a:t>рассматривает </a:t>
            </a:r>
            <a:r>
              <a:rPr lang="ru-RU" sz="2800" b="1" dirty="0"/>
              <a:t>апелляцию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C00000"/>
                </a:solidFill>
              </a:rPr>
              <a:t>не более 2-х рабочих дней </a:t>
            </a:r>
            <a:r>
              <a:rPr lang="ru-RU" sz="2800" dirty="0"/>
              <a:t>с момента ее подачи.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В случае </a:t>
            </a:r>
            <a:r>
              <a:rPr lang="ru-RU" sz="2800" b="1" dirty="0">
                <a:solidFill>
                  <a:srgbClr val="C00000"/>
                </a:solidFill>
              </a:rPr>
              <a:t>удовлетворения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апелляции – результат аннулируется и участнику предоставляется возможность </a:t>
            </a:r>
            <a:r>
              <a:rPr lang="ru-RU" sz="2800" b="1" dirty="0">
                <a:solidFill>
                  <a:srgbClr val="C00000"/>
                </a:solidFill>
              </a:rPr>
              <a:t>сдать ЕГЭ по данному предмету в другой день</a:t>
            </a:r>
            <a:r>
              <a:rPr lang="ru-RU" sz="2800" dirty="0">
                <a:solidFill>
                  <a:srgbClr val="C00000"/>
                </a:solidFill>
              </a:rPr>
              <a:t>, </a:t>
            </a:r>
            <a:r>
              <a:rPr lang="ru-RU" sz="2800" dirty="0"/>
              <a:t>предусмотренный единым расписанием.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3497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344" y="175409"/>
            <a:ext cx="11737304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 о несогласии с результатами ЕГЭ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21854" y="1196752"/>
            <a:ext cx="1188132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Подается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течение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2-х рабочих дней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официального объявления результатов экзамена.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апелляцию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4-х рабочих дней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момента ее подачи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апелляции и сохранение выставленных баллов.</a:t>
            </a:r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апелляции и выставление других баллов как в сторону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и в сторону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514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800" t="16400" r="18500" b="21301"/>
          <a:stretch/>
        </p:blipFill>
        <p:spPr>
          <a:xfrm>
            <a:off x="911424" y="34280"/>
            <a:ext cx="10369152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1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103024" cy="85010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результатов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1988840"/>
            <a:ext cx="1110302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Согласно части 2 статьи 70 Федерального закона от 29 декабря 2012 г. № 273-ФЗ "Об образовании в Российской Федерации" результаты единого государственного экзамена </a:t>
            </a:r>
            <a:r>
              <a:rPr lang="ru-RU" sz="2400" dirty="0" smtClean="0"/>
              <a:t>при </a:t>
            </a:r>
            <a:r>
              <a:rPr lang="ru-RU" sz="2400" dirty="0"/>
              <a:t>приеме на обучение действительны </a:t>
            </a:r>
            <a:r>
              <a:rPr lang="ru-RU" sz="2400" b="1" dirty="0"/>
              <a:t>четыре года</a:t>
            </a:r>
            <a:r>
              <a:rPr lang="ru-RU" sz="2400" dirty="0"/>
              <a:t>, следующих за годом получения таких результатов.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1384" y="4725144"/>
            <a:ext cx="1110302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Roboto"/>
              </a:rPr>
              <a:t>Срок действия итогового сочинения (изложения) как допуск к ГИА – </a:t>
            </a:r>
            <a:r>
              <a:rPr lang="ru-RU" sz="2400" b="1" dirty="0">
                <a:solidFill>
                  <a:srgbClr val="333333"/>
                </a:solidFill>
                <a:latin typeface="Roboto"/>
              </a:rPr>
              <a:t>бессрочно</a:t>
            </a:r>
            <a:r>
              <a:rPr lang="ru-RU" sz="2400" dirty="0">
                <a:solidFill>
                  <a:srgbClr val="333333"/>
                </a:solidFill>
                <a:latin typeface="Roboto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2283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831" t="19201" r="5507" b="8001"/>
          <a:stretch/>
        </p:blipFill>
        <p:spPr>
          <a:xfrm>
            <a:off x="-20351" y="0"/>
            <a:ext cx="12199775" cy="697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35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52" y="404664"/>
            <a:ext cx="11593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Сроки и расписание ЕГЭ в 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2024 </a:t>
            </a: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году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362" y="1628800"/>
            <a:ext cx="116072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Российской Федерации,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по надзору в сфере образования и науки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16.12.2023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953/2116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единого расписания и продолжительности проведения единого государственного экзамена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учебному предмету, требований к использованию средств обучения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воспитания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проведении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году". </a:t>
            </a:r>
          </a:p>
        </p:txBody>
      </p:sp>
    </p:spTree>
    <p:extLst>
      <p:ext uri="{BB962C8B-B14F-4D97-AF65-F5344CB8AC3E}">
        <p14:creationId xmlns:p14="http://schemas.microsoft.com/office/powerpoint/2010/main" val="34520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226" t="15700" r="1570" b="8701"/>
          <a:stretch/>
        </p:blipFill>
        <p:spPr>
          <a:xfrm>
            <a:off x="4734" y="-17953"/>
            <a:ext cx="12192000" cy="689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2125" t="16401" r="18894" b="4501"/>
          <a:stretch/>
        </p:blipFill>
        <p:spPr>
          <a:xfrm>
            <a:off x="0" y="-2272"/>
            <a:ext cx="7868736" cy="6845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6864" y="2708920"/>
            <a:ext cx="413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>
                <a:solidFill>
                  <a:srgbClr val="FF0000"/>
                </a:solidFill>
              </a:rPr>
              <a:t>ВАЖНО!</a:t>
            </a:r>
          </a:p>
          <a:p>
            <a:r>
              <a:rPr lang="ru-RU" dirty="0"/>
              <a:t>Вузы имеют право устанавливать</a:t>
            </a:r>
          </a:p>
          <a:p>
            <a:r>
              <a:rPr lang="ru-RU" dirty="0"/>
              <a:t>свои минимальные баллы</a:t>
            </a:r>
          </a:p>
          <a:p>
            <a:r>
              <a:rPr lang="ru-RU" dirty="0"/>
              <a:t>(с которыми будут принимать абитуриентов)</a:t>
            </a:r>
          </a:p>
          <a:p>
            <a:r>
              <a:rPr lang="ru-RU" dirty="0"/>
              <a:t>выше этого уровня!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71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92088" y="188640"/>
            <a:ext cx="11830296" cy="114300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/>
                <a:ea typeface="+mn-ea"/>
                <a:cs typeface="+mn-cs"/>
              </a:rPr>
              <a:t/>
            </a:r>
            <a:br>
              <a:rPr lang="ru-RU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/>
                <a:ea typeface="+mn-ea"/>
                <a:cs typeface="+mn-cs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Сроки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проведения ГИА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/>
                <a:ea typeface="+mn-ea"/>
                <a:cs typeface="+mn-cs"/>
              </a:rPr>
              <a:t/>
            </a:r>
            <a:b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/>
                <a:ea typeface="+mn-ea"/>
                <a:cs typeface="+mn-cs"/>
              </a:rPr>
            </a:br>
            <a:endParaRPr lang="ru-RU" altLang="ru-RU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188052"/>
              </p:ext>
            </p:extLst>
          </p:nvPr>
        </p:nvGraphicFramePr>
        <p:xfrm>
          <a:off x="1127448" y="1268760"/>
          <a:ext cx="10397825" cy="53629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69348">
                  <a:extLst>
                    <a:ext uri="{9D8B030D-6E8A-4147-A177-3AD203B41FA5}">
                      <a16:colId xmlns:a16="http://schemas.microsoft.com/office/drawing/2014/main" val="2149558663"/>
                    </a:ext>
                  </a:extLst>
                </a:gridCol>
                <a:gridCol w="5864373">
                  <a:extLst>
                    <a:ext uri="{9D8B030D-6E8A-4147-A177-3AD203B41FA5}">
                      <a16:colId xmlns:a16="http://schemas.microsoft.com/office/drawing/2014/main" val="2203013933"/>
                    </a:ext>
                  </a:extLst>
                </a:gridCol>
                <a:gridCol w="2564104">
                  <a:extLst>
                    <a:ext uri="{9D8B030D-6E8A-4147-A177-3AD203B41FA5}">
                      <a16:colId xmlns:a16="http://schemas.microsoft.com/office/drawing/2014/main" val="1447987327"/>
                    </a:ext>
                  </a:extLst>
                </a:gridCol>
              </a:tblGrid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Дата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ЕГЭ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ГВЭ-11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24669"/>
                  </a:ext>
                </a:extLst>
              </a:tr>
              <a:tr h="28829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Досрочный период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852174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22 марта (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пт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география, литература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807918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26 марта (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вт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русский язык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русский язык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323897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29 марта (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пт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математика базового уровня,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математика профильного уровня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математика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299988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 апреля (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вт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биология, иностранные языки (письменная часть), физика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509541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5 апреля (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пт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иностранные языки (устная часть)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688856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9 апреля (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вт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информатика, обществознание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729731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12 апреля (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пт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история, химия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2370734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15 апреля (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пн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резерв: русский язык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резерв: русский язык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1821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18 апреля (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чт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резерв:  математика базового уровня,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математика профильного уровня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резерв: математика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5091225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19 апреля (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пт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резерв: биология, иностранные языки (письменная часть), литература, обществознание, физика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437682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22 апреля (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пн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резерв: география, иностранные языки (устная часть),  информатика, история, химия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912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ГИА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859504"/>
              </p:ext>
            </p:extLst>
          </p:nvPr>
        </p:nvGraphicFramePr>
        <p:xfrm>
          <a:off x="897087" y="581060"/>
          <a:ext cx="10397825" cy="6309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69348">
                  <a:extLst>
                    <a:ext uri="{9D8B030D-6E8A-4147-A177-3AD203B41FA5}">
                      <a16:colId xmlns:a16="http://schemas.microsoft.com/office/drawing/2014/main" val="3287287628"/>
                    </a:ext>
                  </a:extLst>
                </a:gridCol>
                <a:gridCol w="5864373">
                  <a:extLst>
                    <a:ext uri="{9D8B030D-6E8A-4147-A177-3AD203B41FA5}">
                      <a16:colId xmlns:a16="http://schemas.microsoft.com/office/drawing/2014/main" val="740885215"/>
                    </a:ext>
                  </a:extLst>
                </a:gridCol>
                <a:gridCol w="2564104">
                  <a:extLst>
                    <a:ext uri="{9D8B030D-6E8A-4147-A177-3AD203B41FA5}">
                      <a16:colId xmlns:a16="http://schemas.microsoft.com/office/drawing/2014/main" val="3445523336"/>
                    </a:ext>
                  </a:extLst>
                </a:gridCol>
              </a:tblGrid>
              <a:tr h="28829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Основной период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889602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23 мая (чт)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география, литература, химия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956855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28 мая (вт)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русский язык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русский язык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2003180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31 мая (пт)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математика базового уровня,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математика профильного уровня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математика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859882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4 июня (вт)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обществознание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800003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7 июня (пт)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информатика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2760302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8 июня (сб)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информатика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247832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10 июня (пн)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история, физика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285774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13 июня (чт)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биология, иностранные языки (письменная часть)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7517348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17 июня (пн)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иностранные языки (устная часть)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674460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18 июня (вт)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иностранные языки (устная часть)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9683378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20 июня (чт)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резерв: русский язык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резерв: русский язык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9063237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21 июня (пт)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резерв: география, литература, физика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60291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24 июня (пн)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резерв:  математика базового уровня,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математика профильного уровня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резерв: математика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900974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25 июня (вт)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резерв: информатика, обществознание, химия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162481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26 июня (ср)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резерв: иностранные языки (устная часть), история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717486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27 июня (чт)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резерв: биология, иностранные языки (письменная часть)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302070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1 июля (пн)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резерв: по всем учебным предметам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547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1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ГИА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132105"/>
              </p:ext>
            </p:extLst>
          </p:nvPr>
        </p:nvGraphicFramePr>
        <p:xfrm>
          <a:off x="897087" y="1851660"/>
          <a:ext cx="10397825" cy="15773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69348">
                  <a:extLst>
                    <a:ext uri="{9D8B030D-6E8A-4147-A177-3AD203B41FA5}">
                      <a16:colId xmlns:a16="http://schemas.microsoft.com/office/drawing/2014/main" val="2073777232"/>
                    </a:ext>
                  </a:extLst>
                </a:gridCol>
                <a:gridCol w="5864373">
                  <a:extLst>
                    <a:ext uri="{9D8B030D-6E8A-4147-A177-3AD203B41FA5}">
                      <a16:colId xmlns:a16="http://schemas.microsoft.com/office/drawing/2014/main" val="1290323112"/>
                    </a:ext>
                  </a:extLst>
                </a:gridCol>
                <a:gridCol w="2564104">
                  <a:extLst>
                    <a:ext uri="{9D8B030D-6E8A-4147-A177-3AD203B41FA5}">
                      <a16:colId xmlns:a16="http://schemas.microsoft.com/office/drawing/2014/main" val="2840226414"/>
                    </a:ext>
                  </a:extLst>
                </a:gridCol>
              </a:tblGrid>
              <a:tr h="28829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Дополнительный период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428618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4 сентября (ср)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русский язык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русский язык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477764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9 сентября (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пн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математика базового уровня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математика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703319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23 сентября (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пн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резерв: математика базового уровня, русский язык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резерв: математика, русский язык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687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03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7463"/>
            <a:ext cx="12192000" cy="106838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экзаменов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577247"/>
              </p:ext>
            </p:extLst>
          </p:nvPr>
        </p:nvGraphicFramePr>
        <p:xfrm>
          <a:off x="263352" y="908720"/>
          <a:ext cx="7776864" cy="578529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val="1029850597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3897592155"/>
                    </a:ext>
                  </a:extLst>
                </a:gridCol>
              </a:tblGrid>
              <a:tr h="96635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marL="17207" marR="17207" marT="17207" marB="172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30 минут</a:t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(210 минут)</a:t>
                      </a:r>
                    </a:p>
                  </a:txBody>
                  <a:tcPr marL="17207" marR="17207" marT="17207" marB="17207" anchor="ctr"/>
                </a:tc>
                <a:extLst>
                  <a:ext uri="{0D108BD9-81ED-4DB2-BD59-A6C34878D82A}">
                    <a16:rowId xmlns:a16="http://schemas.microsoft.com/office/drawing/2014/main" val="4066224295"/>
                  </a:ext>
                </a:extLst>
              </a:tr>
              <a:tr h="173760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 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(П)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ИКТ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07" marR="17207" marT="17207" marB="172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 </a:t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(235 минут)</a:t>
                      </a:r>
                    </a:p>
                  </a:txBody>
                  <a:tcPr marL="17207" marR="17207" marT="17207" marB="17207" anchor="ctr"/>
                </a:tc>
                <a:extLst>
                  <a:ext uri="{0D108BD9-81ED-4DB2-BD59-A6C34878D82A}">
                    <a16:rowId xmlns:a16="http://schemas.microsoft.com/office/drawing/2014/main" val="270726995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 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(англ., фр., нем., исп. - ПЧ)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07" marR="17207" marT="17207" marB="172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часа 10 минут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минут)</a:t>
                      </a:r>
                    </a:p>
                  </a:txBody>
                  <a:tcPr marL="17207" marR="17207" marT="17207" marB="17207" anchor="ctr"/>
                </a:tc>
                <a:extLst>
                  <a:ext uri="{0D108BD9-81ED-4DB2-BD59-A6C34878D82A}">
                    <a16:rowId xmlns:a16="http://schemas.microsoft.com/office/drawing/2014/main" val="252578077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 (Б)</a:t>
                      </a:r>
                      <a:b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Китайский язык (ПЧ)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07" marR="17207" marT="17207" marB="172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(180 минут)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07" marR="17207" marT="17207" marB="17207" anchor="ctr"/>
                </a:tc>
                <a:extLst>
                  <a:ext uri="{0D108BD9-81ED-4DB2-BD59-A6C34878D82A}">
                    <a16:rowId xmlns:a16="http://schemas.microsoft.com/office/drawing/2014/main" val="3632740133"/>
                  </a:ext>
                </a:extLst>
              </a:tr>
              <a:tr h="57582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Китайский язык 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(УЧ)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07" marR="17207" marT="17207" marB="172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минут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07" marR="17207" marT="17207" marB="17207" anchor="ctr"/>
                </a:tc>
                <a:extLst>
                  <a:ext uri="{0D108BD9-81ED-4DB2-BD59-A6C34878D82A}">
                    <a16:rowId xmlns:a16="http://schemas.microsoft.com/office/drawing/2014/main" val="2903098235"/>
                  </a:ext>
                </a:extLst>
              </a:tr>
              <a:tr h="68398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иностранные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языки (УЧ)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07" marR="17207" marT="17207" marB="172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</a:p>
                  </a:txBody>
                  <a:tcPr marL="17207" marR="17207" marT="17207" marB="17207" anchor="ctr"/>
                </a:tc>
                <a:extLst>
                  <a:ext uri="{0D108BD9-81ED-4DB2-BD59-A6C34878D82A}">
                    <a16:rowId xmlns:a16="http://schemas.microsoft.com/office/drawing/2014/main" val="39442001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189776" y="4149080"/>
            <a:ext cx="40022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ru-RU" b="1" dirty="0">
                <a:latin typeface="Cambria" panose="02040503050406030204" pitchFamily="18" charset="0"/>
              </a:rPr>
              <a:t>Для участников ЕГЭ/ГВЭ с ограниченными возможностями здоровья: </a:t>
            </a:r>
            <a:endParaRPr lang="ru-RU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mbria" panose="02040503050406030204" pitchFamily="18" charset="0"/>
              </a:rPr>
              <a:t>продолжительность </a:t>
            </a:r>
            <a:r>
              <a:rPr lang="ru-RU" dirty="0">
                <a:latin typeface="Cambria" panose="02040503050406030204" pitchFamily="18" charset="0"/>
              </a:rPr>
              <a:t>экзамена увеличивается на 1,5 часа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mbria" panose="02040503050406030204" pitchFamily="18" charset="0"/>
              </a:rPr>
              <a:t>часть </a:t>
            </a:r>
            <a:r>
              <a:rPr lang="ru-RU" dirty="0">
                <a:latin typeface="Cambria" panose="02040503050406030204" pitchFamily="18" charset="0"/>
              </a:rPr>
              <a:t>«говорение» по ин. </a:t>
            </a:r>
            <a:r>
              <a:rPr lang="ru-RU" dirty="0" smtClean="0">
                <a:latin typeface="Cambria" panose="02040503050406030204" pitchFamily="18" charset="0"/>
              </a:rPr>
              <a:t>языкам </a:t>
            </a:r>
            <a:r>
              <a:rPr lang="ru-RU" dirty="0">
                <a:latin typeface="Cambria" panose="02040503050406030204" pitchFamily="18" charset="0"/>
              </a:rPr>
              <a:t>увеличивается на 30 минут </a:t>
            </a:r>
          </a:p>
        </p:txBody>
      </p:sp>
    </p:spTree>
    <p:extLst>
      <p:ext uri="{BB962C8B-B14F-4D97-AF65-F5344CB8AC3E}">
        <p14:creationId xmlns:p14="http://schemas.microsoft.com/office/powerpoint/2010/main" val="215755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9408" y="5263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ЕГЭ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55640" y="591073"/>
            <a:ext cx="6192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Обязательные предметы</a:t>
            </a:r>
          </a:p>
          <a:p>
            <a:pPr algn="ctr"/>
            <a:r>
              <a:rPr lang="ru-RU" sz="2800" b="1" u="sng" dirty="0">
                <a:solidFill>
                  <a:srgbClr val="1F262D"/>
                </a:solidFill>
                <a:latin typeface="Times New Roman"/>
                <a:ea typeface="Times New Roman"/>
              </a:rPr>
              <a:t>Русский язык</a:t>
            </a:r>
          </a:p>
          <a:p>
            <a:pPr algn="ctr"/>
            <a:endParaRPr lang="ru-RU" sz="2800" b="1" dirty="0">
              <a:solidFill>
                <a:srgbClr val="1F262D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2800" b="1" u="sng" dirty="0">
                <a:solidFill>
                  <a:srgbClr val="1F262D"/>
                </a:solidFill>
                <a:latin typeface="Times New Roman"/>
                <a:ea typeface="Times New Roman"/>
              </a:rPr>
              <a:t>Математика</a:t>
            </a:r>
            <a:endParaRPr lang="ru-RU" sz="2400" b="1" u="sng" dirty="0"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19536" y="2868654"/>
            <a:ext cx="32403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Базовый уровень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6873" y="2795134"/>
            <a:ext cx="41764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Профильный уровень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445330" y="2592307"/>
            <a:ext cx="1454740" cy="4059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032104" y="2536597"/>
            <a:ext cx="1605092" cy="4059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03512" y="3533798"/>
            <a:ext cx="3672408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Получение аттестата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Поступление в ВУЗ, где математика не является вступительным экзаменом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54077" y="3533798"/>
            <a:ext cx="384926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Получение аттестата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Поступление в ВУЗ, где математика является вступительным экзаменом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344" y="5645526"/>
            <a:ext cx="11809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П.9</a:t>
            </a:r>
            <a:r>
              <a:rPr lang="ru-RU" dirty="0"/>
              <a:t> </a:t>
            </a:r>
            <a:r>
              <a:rPr lang="ru-RU" dirty="0" smtClean="0"/>
              <a:t>Порядка </a:t>
            </a:r>
            <a:r>
              <a:rPr lang="ru-RU" dirty="0"/>
              <a:t>проведения ГИА по образовательным программам среднего общего </a:t>
            </a:r>
            <a:r>
              <a:rPr lang="ru-RU" dirty="0" smtClean="0"/>
              <a:t>образования (</a:t>
            </a:r>
            <a:r>
              <a:rPr lang="ru-RU" dirty="0"/>
              <a:t>приказ Министерства просвещения Российской Федерации</a:t>
            </a:r>
            <a:r>
              <a:rPr lang="ru-RU" dirty="0" smtClean="0"/>
              <a:t>, Федеральной </a:t>
            </a:r>
            <a:r>
              <a:rPr lang="ru-RU" dirty="0"/>
              <a:t>службы по надзору в сфере образования и науки от 04.04.2023 № </a:t>
            </a:r>
            <a:r>
              <a:rPr lang="ru-RU" dirty="0" smtClean="0"/>
              <a:t>233/552 зарегистрирован </a:t>
            </a:r>
            <a:r>
              <a:rPr lang="ru-RU" dirty="0"/>
              <a:t>Министерством юстиции РФ 15.05.2023 № 73314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46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7164" y="116633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ЕГЭ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07769" y="692696"/>
            <a:ext cx="362971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Предметы по выбору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9376" y="1410053"/>
            <a:ext cx="11377264" cy="4302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1F262D"/>
                </a:solidFill>
                <a:latin typeface="Times New Roman"/>
                <a:ea typeface="Times New Roman"/>
              </a:rPr>
              <a:t>Обществознание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1F262D"/>
                </a:solidFill>
                <a:latin typeface="Times New Roman"/>
                <a:ea typeface="Times New Roman"/>
              </a:rPr>
              <a:t>Физика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1F262D"/>
                </a:solidFill>
                <a:latin typeface="Times New Roman"/>
                <a:ea typeface="Times New Roman"/>
              </a:rPr>
              <a:t>Химия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1F262D"/>
                </a:solidFill>
                <a:latin typeface="Times New Roman"/>
                <a:ea typeface="Times New Roman"/>
              </a:rPr>
              <a:t>Биология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1F262D"/>
                </a:solidFill>
                <a:latin typeface="Times New Roman"/>
                <a:ea typeface="Times New Roman"/>
              </a:rPr>
              <a:t>История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1F262D"/>
                </a:solidFill>
                <a:latin typeface="Times New Roman"/>
                <a:ea typeface="Times New Roman"/>
              </a:rPr>
              <a:t>Литература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1F262D"/>
                </a:solidFill>
                <a:latin typeface="Times New Roman"/>
                <a:ea typeface="Times New Roman"/>
              </a:rPr>
              <a:t>Информатика и информационно-коммуникационные технологии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1F262D"/>
                </a:solidFill>
                <a:latin typeface="Times New Roman"/>
                <a:ea typeface="Times New Roman"/>
              </a:rPr>
              <a:t>География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1F262D"/>
                </a:solidFill>
                <a:latin typeface="Times New Roman"/>
                <a:ea typeface="Times New Roman"/>
              </a:rPr>
              <a:t>Иностранные языки (</a:t>
            </a:r>
            <a:r>
              <a:rPr lang="ru-RU" sz="2400" b="1" dirty="0" smtClean="0">
                <a:solidFill>
                  <a:srgbClr val="1F262D"/>
                </a:solidFill>
                <a:latin typeface="Times New Roman"/>
                <a:ea typeface="Times New Roman"/>
              </a:rPr>
              <a:t>английский, </a:t>
            </a:r>
            <a:r>
              <a:rPr lang="ru-RU" sz="2400" b="1" dirty="0">
                <a:solidFill>
                  <a:srgbClr val="1F262D"/>
                </a:solidFill>
                <a:latin typeface="Times New Roman"/>
                <a:ea typeface="Times New Roman"/>
              </a:rPr>
              <a:t>немецкий, французский, испанский, китайский)</a:t>
            </a:r>
            <a:endParaRPr lang="ru-RU" sz="2400" b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62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95400" y="143669"/>
            <a:ext cx="9577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25640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обучения и воспитания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7368" y="1412776"/>
            <a:ext cx="11377264" cy="4868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биологии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непрограммируемый калькулятор;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географии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непрограммируемый калькулятор;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литературе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орфографический словарь, позволяющий устанавливать нормативное написание слов;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математике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линейка, не содержащая справочной информации (далее - линейка), для построения чертежей и рисунков;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физике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линейка для построения графиков и схем; непрограммируемый калькулятор;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химии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непрограммируемый калькулятор; Периодическая система химических элементов Д.И. Менделеева; таблица растворимости солей, кислот и оснований в воде; электрохимический ряд напряжений металлов.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день проведения ЕГЭ на средствах обучения и воспитания не допускается делать пометки, относящиеся к содержанию заданий КИМ по учебным предметам.</a:t>
            </a:r>
          </a:p>
        </p:txBody>
      </p:sp>
    </p:spTree>
    <p:extLst>
      <p:ext uri="{BB962C8B-B14F-4D97-AF65-F5344CB8AC3E}">
        <p14:creationId xmlns:p14="http://schemas.microsoft.com/office/powerpoint/2010/main" val="195545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9617</TotalTime>
  <Words>1078</Words>
  <Application>Microsoft Office PowerPoint</Application>
  <PresentationFormat>Широкоэкранный</PresentationFormat>
  <Paragraphs>237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맑은 고딕</vt:lpstr>
      <vt:lpstr>MS Gothic</vt:lpstr>
      <vt:lpstr>Arial</vt:lpstr>
      <vt:lpstr>Calibri</vt:lpstr>
      <vt:lpstr>Calibri Light</vt:lpstr>
      <vt:lpstr>Cambria</vt:lpstr>
      <vt:lpstr>Century Schoolbook</vt:lpstr>
      <vt:lpstr>Roboto</vt:lpstr>
      <vt:lpstr>Times New Roman</vt:lpstr>
      <vt:lpstr>Wingdings</vt:lpstr>
      <vt:lpstr>Тема Office</vt:lpstr>
      <vt:lpstr>Государственная итоговая аттестация для 11 классов (ГИА-11)</vt:lpstr>
      <vt:lpstr>Презентация PowerPoint</vt:lpstr>
      <vt:lpstr> Сроки проведения ГИА </vt:lpstr>
      <vt:lpstr>Сроки проведения ГИА</vt:lpstr>
      <vt:lpstr>Сроки проведения ГИА</vt:lpstr>
      <vt:lpstr>Продолжительность экзаменов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день проведения экзамена</vt:lpstr>
      <vt:lpstr>Презентация PowerPoint</vt:lpstr>
      <vt:lpstr>Презентация PowerPoint</vt:lpstr>
      <vt:lpstr>Презентация PowerPoint</vt:lpstr>
      <vt:lpstr>Презентация PowerPoint</vt:lpstr>
      <vt:lpstr>Срок действия результатов ЕГЭ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Пичугина Ольга Владимировна</cp:lastModifiedBy>
  <cp:revision>185</cp:revision>
  <dcterms:created xsi:type="dcterms:W3CDTF">2016-10-11T08:56:30Z</dcterms:created>
  <dcterms:modified xsi:type="dcterms:W3CDTF">2024-01-23T14:15:14Z</dcterms:modified>
</cp:coreProperties>
</file>