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7" r:id="rId1"/>
  </p:sldMasterIdLst>
  <p:sldIdLst>
    <p:sldId id="273" r:id="rId2"/>
    <p:sldId id="257" r:id="rId3"/>
    <p:sldId id="274" r:id="rId4"/>
    <p:sldId id="282" r:id="rId5"/>
    <p:sldId id="275" r:id="rId6"/>
    <p:sldId id="276" r:id="rId7"/>
    <p:sldId id="277" r:id="rId8"/>
    <p:sldId id="278" r:id="rId9"/>
    <p:sldId id="279" r:id="rId10"/>
    <p:sldId id="280" r:id="rId11"/>
    <p:sldId id="25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7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7834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78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5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51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06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6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6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3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48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F2F6-F99B-43F2-B3F5-7841D8195AA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A33204-63C2-4FF0-A842-C4D4BCA46D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5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6782488/#10281" TargetMode="External"/><Relationship Id="rId2" Type="http://schemas.openxmlformats.org/officeDocument/2006/relationships/hyperlink" Target="https://www.garant.ru/products/ipo/prime/doc/406782488/#102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brnadzor.gov.ru/gia/gia-11/itogovoe-sochinenie-izlozhenie/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ar-edudep.ru/obwee_obrazovanie/g_i_a/11class/" TargetMode="External"/><Relationship Id="rId4" Type="http://schemas.openxmlformats.org/officeDocument/2006/relationships/hyperlink" Target="https://gcro.ru/gia11-news/form-tem-i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6782488/#1028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406782488/#1020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82" y="1090130"/>
            <a:ext cx="8144419" cy="45812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782" y="6191532"/>
            <a:ext cx="11905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ноябрь, 2023г.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82" y="246797"/>
            <a:ext cx="1190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"Средняя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№14 имени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Лататуева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64584" y="5671365"/>
            <a:ext cx="424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Пичугина Ольга Владимировна,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УВР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473" y="446682"/>
            <a:ext cx="108065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30. К написанию итогового сочинения (изложения) в дополнительные даты в текущем учебном году (в первую среду февраля и вторую среду апреля) </a:t>
            </a:r>
            <a:r>
              <a:rPr lang="ru-RU" sz="20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допускаются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) участники итогового сочинения (изложения) (за исключением лиц, указанных в </a:t>
            </a:r>
            <a:r>
              <a:rPr lang="ru-RU" sz="2000" u="sng" dirty="0">
                <a:solidFill>
                  <a:srgbClr val="808080"/>
                </a:solidFill>
                <a:latin typeface="Arial" panose="020B0604020202020204" pitchFamily="34" charset="0"/>
                <a:hlinkClick r:id="rId2"/>
              </a:rPr>
              <a:t>пункте 24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 Порядка), получившие по итоговому сочинению (изложению) неудовлетворительный результат ("незачет");</a:t>
            </a:r>
          </a:p>
          <a:p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2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) участники итогового сочинения (изложения) (за исключением лиц, указанных в </a:t>
            </a:r>
            <a:r>
              <a:rPr lang="ru-RU" sz="2000" u="sng" dirty="0">
                <a:solidFill>
                  <a:srgbClr val="808080"/>
                </a:solidFill>
                <a:latin typeface="Arial" panose="020B0604020202020204" pitchFamily="34" charset="0"/>
                <a:hlinkClick r:id="rId2"/>
              </a:rPr>
              <a:t>пункте 24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 Порядка), удаленные с итогового сочинения (изложения) за нарушение требований, установленных </a:t>
            </a:r>
            <a:r>
              <a:rPr lang="ru-RU" sz="2000" u="sng" dirty="0">
                <a:solidFill>
                  <a:srgbClr val="808080"/>
                </a:solidFill>
                <a:latin typeface="Arial" panose="020B0604020202020204" pitchFamily="34" charset="0"/>
                <a:hlinkClick r:id="rId3"/>
              </a:rPr>
              <a:t>подпунктом 1 пункта 28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 Порядка;</a:t>
            </a:r>
          </a:p>
          <a:p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3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) участники итогового сочинения (изложения), не явившиеся на итоговое сочинение (изложение) по уважительным причинам (болезнь или иные обстоятельства), подтвержденным документально;</a:t>
            </a:r>
          </a:p>
          <a:p>
            <a:endParaRPr lang="ru-RU" sz="20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4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) участники итогового сочинения (изложения), не завершившие написание итогового сочинения (изложения) по уважительным причинам (болезнь или иные обстоятельства), подтвержденным документально.</a:t>
            </a:r>
            <a:endParaRPr lang="ru-RU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4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6072" y="2133601"/>
            <a:ext cx="8229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fipi.ru/itogovoe-sochinenie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3"/>
              </a:rPr>
              <a:t>https://obrnadzor.gov.ru/gia/gia-11/itogovoe-sochinenie-izlozhenie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gcro.ru/gia11-news/form-tem-is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en-US" dirty="0">
                <a:hlinkClick r:id="rId5"/>
              </a:rPr>
              <a:t>https://www.yar-edudep.ru/obwee_obrazovanie/g_i_a/11class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861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Полезные ссылки для подготовки</a:t>
            </a:r>
          </a:p>
          <a:p>
            <a:pPr algn="ctr"/>
            <a:r>
              <a:rPr lang="ru-RU" sz="3200" dirty="0" smtClean="0"/>
              <a:t>к процедуре проведения ИС (И)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844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752" y="1736434"/>
            <a:ext cx="966123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Расписание </a:t>
            </a:r>
            <a:r>
              <a:rPr lang="ru-RU" sz="2800" dirty="0"/>
              <a:t>проведения итогового сочинения (изложения</a:t>
            </a:r>
            <a:r>
              <a:rPr lang="ru-RU" sz="2800" dirty="0" smtClean="0"/>
              <a:t>)</a:t>
            </a:r>
          </a:p>
          <a:p>
            <a:pPr algn="ctr"/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Основной срок					</a:t>
            </a:r>
            <a:r>
              <a:rPr lang="ru-RU" sz="2400" b="1" dirty="0" smtClean="0"/>
              <a:t>06 декабря 2023 года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Дополнительные сроки</a:t>
            </a: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sz="2400" b="1" dirty="0" smtClean="0"/>
              <a:t>07 </a:t>
            </a:r>
            <a:r>
              <a:rPr lang="ru-RU" sz="2400" b="1" dirty="0"/>
              <a:t>февраля </a:t>
            </a:r>
            <a:r>
              <a:rPr lang="ru-RU" sz="2400" b="1" dirty="0" smtClean="0"/>
              <a:t>2024 </a:t>
            </a:r>
            <a:r>
              <a:rPr lang="ru-RU" sz="2400" b="1" dirty="0"/>
              <a:t>года	</a:t>
            </a:r>
            <a:endParaRPr lang="ru-RU" sz="2400" b="1" dirty="0" smtClean="0"/>
          </a:p>
          <a:p>
            <a:r>
              <a:rPr lang="ru-RU" sz="2400" b="1" dirty="0" smtClean="0"/>
              <a:t>									10 апреля 2024 </a:t>
            </a:r>
            <a:r>
              <a:rPr lang="ru-RU" sz="2400" b="1" dirty="0"/>
              <a:t>года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807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Итоговое сочинение (изложение)</a:t>
            </a:r>
          </a:p>
        </p:txBody>
      </p:sp>
    </p:spTree>
    <p:extLst>
      <p:ext uri="{BB962C8B-B14F-4D97-AF65-F5344CB8AC3E}">
        <p14:creationId xmlns:p14="http://schemas.microsoft.com/office/powerpoint/2010/main" val="33316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2" y="1526600"/>
            <a:ext cx="118040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Приказ </a:t>
            </a:r>
            <a:r>
              <a:rPr lang="ru-RU" sz="3200" dirty="0" smtClean="0"/>
              <a:t>Министерства </a:t>
            </a:r>
            <a:r>
              <a:rPr lang="ru-RU" sz="3200" dirty="0"/>
              <a:t>просвещения </a:t>
            </a:r>
            <a:r>
              <a:rPr lang="ru-RU" sz="3200" dirty="0" smtClean="0"/>
              <a:t>РФ</a:t>
            </a:r>
          </a:p>
          <a:p>
            <a:pPr algn="ctr"/>
            <a:r>
              <a:rPr lang="ru-RU" sz="3200" dirty="0" smtClean="0"/>
              <a:t>и </a:t>
            </a:r>
            <a:r>
              <a:rPr lang="ru-RU" sz="3200" dirty="0"/>
              <a:t>Федеральной службы по надзору в сфере образования и науки от 4 апреля 2023 г. № </a:t>
            </a:r>
            <a:r>
              <a:rPr lang="ru-RU" sz="3200" dirty="0" smtClean="0"/>
              <a:t>233/552</a:t>
            </a:r>
          </a:p>
          <a:p>
            <a:pPr algn="ctr"/>
            <a:r>
              <a:rPr lang="ru-RU" sz="3200" dirty="0" smtClean="0"/>
              <a:t>"Об </a:t>
            </a:r>
            <a:r>
              <a:rPr lang="ru-RU" sz="3200" dirty="0"/>
              <a:t>утверждении Порядка проведения государственной итоговой аттестации по образовательным программам среднего общего образования"</a:t>
            </a:r>
          </a:p>
        </p:txBody>
      </p:sp>
    </p:spTree>
    <p:extLst>
      <p:ext uri="{BB962C8B-B14F-4D97-AF65-F5344CB8AC3E}">
        <p14:creationId xmlns:p14="http://schemas.microsoft.com/office/powerpoint/2010/main" val="55523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91" y="482845"/>
            <a:ext cx="114438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ИС(И) как </a:t>
            </a:r>
            <a:r>
              <a:rPr lang="ru-RU" b="1" u="sng" dirty="0"/>
              <a:t>условие допуска </a:t>
            </a:r>
            <a:r>
              <a:rPr lang="ru-RU" dirty="0"/>
              <a:t>к государственной итоговой аттестации по образовательным программам среднего общего образования (далее – ГИА) проводится в Ярославской области для обучающихся, экстернов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6327" y="2948863"/>
            <a:ext cx="114438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Продолжительность написания ИС(И) составляет 3 часа 55 </a:t>
            </a:r>
            <a:r>
              <a:rPr lang="ru-RU" dirty="0" smtClean="0"/>
              <a:t>минут (</a:t>
            </a:r>
            <a:r>
              <a:rPr lang="ru-RU" dirty="0"/>
              <a:t>235 минут)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9454" y="3872362"/>
            <a:ext cx="1127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день проведения ИС(И) в местах проведения ИС(И) </a:t>
            </a:r>
            <a:r>
              <a:rPr lang="ru-RU" b="1" u="sng" dirty="0"/>
              <a:t>могут присутствовать</a:t>
            </a:r>
            <a:r>
              <a:rPr lang="ru-RU" dirty="0"/>
              <a:t>: </a:t>
            </a:r>
            <a:endParaRPr lang="ru-RU" dirty="0" smtClean="0"/>
          </a:p>
          <a:p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общественные наблюдатели;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представители средств массовой </a:t>
            </a:r>
            <a:r>
              <a:rPr lang="ru-RU" dirty="0" smtClean="0"/>
              <a:t>информации;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должностные </a:t>
            </a:r>
            <a:r>
              <a:rPr lang="ru-RU" dirty="0"/>
              <a:t>лица </a:t>
            </a:r>
            <a:r>
              <a:rPr lang="ru-RU" dirty="0" err="1"/>
              <a:t>Рособрнадзора</a:t>
            </a:r>
            <a:r>
              <a:rPr lang="ru-RU" dirty="0"/>
              <a:t>, иные лица, определенные </a:t>
            </a:r>
            <a:r>
              <a:rPr lang="ru-RU" dirty="0" err="1"/>
              <a:t>Рособрнадзором</a:t>
            </a:r>
            <a:r>
              <a:rPr lang="ru-RU" dirty="0"/>
              <a:t>, а также специалисты отдела лицензирования, аккредитации и оценки качества в сфере образования, наделенные функцией надзора и контроля в сфере образования, министерства образования;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691" y="1960342"/>
            <a:ext cx="11443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Итоговое сочинение (изложение) </a:t>
            </a:r>
            <a:r>
              <a:rPr lang="ru-RU" b="1" dirty="0"/>
              <a:t>начинается в 10.00 по местному </a:t>
            </a:r>
            <a:r>
              <a:rPr lang="ru-RU" b="1" dirty="0" smtClean="0"/>
              <a:t>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67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" y="1000496"/>
            <a:ext cx="89685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25. Итоговое сочинение (изложение) проводится в 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образовательных организациях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, в которых обучающиеся осваивают образовательные программы среднего общего образования, и (или) в местах, определенных ОИВ.</a:t>
            </a:r>
          </a:p>
          <a:p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Для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проведения итогового сочинения (изложения) образовательными организациями, в которых обучающиеся осваивают образовательные программы среднего общего образования, и (или) ОИВ, учредителями, загранучреждениями 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</a:rPr>
              <a:t>создаются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) комиссия по проведению итогового сочинения (изложения);</a:t>
            </a:r>
          </a:p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2) комиссия по проверке итогового сочинения (изложения).</a:t>
            </a:r>
            <a:endParaRPr lang="ru-RU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81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6763" y="861905"/>
            <a:ext cx="810029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26. Комплекты тем итогового сочинения предоставляются 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в день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проведения итогового сочинения.</a:t>
            </a:r>
          </a:p>
          <a:p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Комплекты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текстов для итогового изложения направляются организацией, уполномоченной в установленном законодательством Российской Федерации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порядке</a:t>
            </a:r>
            <a:r>
              <a:rPr lang="ru-RU" sz="2400" u="sng" baseline="30000" dirty="0">
                <a:solidFill>
                  <a:srgbClr val="80808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(далее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- уполномоченная организация), в ОИВ, учредителям, загранучреждениям не ранее чем за три рабочих дня до начала проведения итогового изложения в электронном виде, с обеспечением конфиденциальности и безопасности содержащейся в них информации.</a:t>
            </a:r>
            <a:endParaRPr lang="ru-RU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87926" y="428576"/>
            <a:ext cx="101784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27. Во время проведения итогового сочинения (изложения) на рабочем столе участников итогового сочинения (изложения) помимо бланка регистрации и бланков записи (дополнительных бланков записи) </a:t>
            </a:r>
            <a:r>
              <a:rPr lang="ru-RU" sz="20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находятся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1) ручка (</a:t>
            </a:r>
            <a:r>
              <a:rPr lang="ru-RU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гелевая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 или капиллярная с чернилами черного цвета);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2) документ, удостоверяющий личность;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3) для участников итогового сочинения - орфографический словарь, выданный по месту проведения итогового сочинения; для участников итогового изложения - орфографический и толковый словари, выданные по месту проведения итогового изложения;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4) листы бумаги для черновиков (далее - черновики), выданные по месту проведения итогового сочинения (изложения);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5) лекарства (при необходимости);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6) продукты питания для дополнительного приема пищи (перекус), бутилированная питьевая вода при условии, что упаковка указанных продуктов питания и воды, а также их потребление не будут отвлекать других участников итогового сочинения (изложения) от написания ими итогового сочинения (изложения) (при необходимости);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7) для участников итогового сочинения (изложения) с ограниченными возможностями здоровья, участников итогового сочинения (изложения) - детей-инвалидов и инвалидов - специальные технические средства (при необходимости).</a:t>
            </a:r>
            <a:endParaRPr lang="ru-RU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8688" y="0"/>
            <a:ext cx="1096356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28. Во время проведения итогового сочинения (изложения) 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запрещается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1) участникам итогового сочинения (изложения) -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собственные орфографические и (или) толковые словари, пользоваться текстами литературного материала (художественными произведениями, дневниками, мемуарами, публицистикой, другими литературными источниками);</a:t>
            </a:r>
          </a:p>
          <a:p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2) членам комиссии по проведению итогового сочинения (изложения) - иметь при себе средства связи, фото-, аудио- и видеоаппаратуру, справочные материалы, письменные заметки и иные средства хранения и передачи информации, оказывать содействие участникам итогового сочинения (изложения).</a:t>
            </a:r>
          </a:p>
          <a:p>
            <a:endParaRPr lang="ru-RU" sz="2400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333333"/>
                </a:solidFill>
                <a:latin typeface="Arial" panose="020B0604020202020204" pitchFamily="34" charset="0"/>
              </a:rPr>
              <a:t>Участники 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итогового сочинения (изложения), нарушившие требования, установленные </a:t>
            </a:r>
            <a:r>
              <a:rPr lang="ru-RU" sz="2400" u="sng" dirty="0">
                <a:solidFill>
                  <a:srgbClr val="808080"/>
                </a:solidFill>
                <a:latin typeface="Arial" panose="020B0604020202020204" pitchFamily="34" charset="0"/>
                <a:hlinkClick r:id="rId2"/>
              </a:rPr>
              <a:t>подпунктом 1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 настоящего пункта, </a:t>
            </a:r>
            <a:r>
              <a:rPr lang="ru-RU" sz="2400" b="1" u="sng" dirty="0">
                <a:solidFill>
                  <a:srgbClr val="333333"/>
                </a:solidFill>
                <a:latin typeface="Arial" panose="020B0604020202020204" pitchFamily="34" charset="0"/>
              </a:rPr>
              <a:t>удаляются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</a:rPr>
              <a:t> с итогового сочинения (изложения) членом комиссии по проведению итогового сочинения (изложения).</a:t>
            </a:r>
            <a:endParaRPr lang="ru-RU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52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271" y="299408"/>
            <a:ext cx="1108363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</a:t>
            </a:r>
            <a:r>
              <a:rPr lang="ru-RU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Рособрнадзором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. Результатом проверки итогового сочинения (изложения) является "зачет" или "незачет".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Обработка материалов итогового сочинения (изложения) осуществляется ОИВ или организациями, определенными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ОИВ</a:t>
            </a:r>
            <a:r>
              <a:rPr lang="ru-RU" sz="2000" u="sng" baseline="30000" dirty="0">
                <a:solidFill>
                  <a:srgbClr val="808080"/>
                </a:solidFill>
                <a:latin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(далее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- региональные центры обработки информации субъектов Российской Федерации, РЦОИ), с использованием специальных аппаратно-программных средств.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Обработка материалов итогового сочинения (изложения), проведенного за пределами территории Российской Федерации, осуществляется уполномоченной организацией.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</a:t>
            </a:r>
            <a:r>
              <a:rPr lang="ru-RU" sz="20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не позднее чем через двенадцать календарных дней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 с соответствующей даты проведения итогового сочинения (изложения);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</a:t>
            </a:r>
            <a:r>
              <a:rPr lang="ru-RU" sz="2000" dirty="0" err="1">
                <a:solidFill>
                  <a:srgbClr val="333333"/>
                </a:solidFill>
                <a:latin typeface="Arial" panose="020B0604020202020204" pitchFamily="34" charset="0"/>
              </a:rPr>
              <a:t>Рособрнадзором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 в соответствии с </a:t>
            </a:r>
            <a:r>
              <a:rPr lang="ru-RU" sz="2000" u="sng" dirty="0">
                <a:solidFill>
                  <a:srgbClr val="808080"/>
                </a:solidFill>
                <a:latin typeface="Arial" panose="020B0604020202020204" pitchFamily="34" charset="0"/>
                <a:hlinkClick r:id="rId2"/>
              </a:rPr>
              <a:t>подпунктом 3 пункта 20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 Порядка, - </a:t>
            </a:r>
            <a:r>
              <a:rPr lang="ru-RU" sz="2000" b="1" u="sng" dirty="0">
                <a:solidFill>
                  <a:srgbClr val="333333"/>
                </a:solidFill>
                <a:latin typeface="Arial" panose="020B0604020202020204" pitchFamily="34" charset="0"/>
              </a:rPr>
              <a:t>не позднее чем через восемь календарных дней 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</a:rPr>
              <a:t>с даты проведения итогового сочинения (изложения).</a:t>
            </a:r>
            <a:endParaRPr lang="ru-RU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7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912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Пичугина Ольга Владимировна</dc:creator>
  <cp:lastModifiedBy>Пичугина Ольга Владимировна</cp:lastModifiedBy>
  <cp:revision>29</cp:revision>
  <dcterms:created xsi:type="dcterms:W3CDTF">2022-11-08T04:20:50Z</dcterms:created>
  <dcterms:modified xsi:type="dcterms:W3CDTF">2023-11-21T12:36:06Z</dcterms:modified>
</cp:coreProperties>
</file>