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67" r:id="rId1"/>
    <p:sldMasterId id="2147483784" r:id="rId2"/>
  </p:sldMasterIdLst>
  <p:notesMasterIdLst>
    <p:notesMasterId r:id="rId22"/>
  </p:notesMasterIdLst>
  <p:sldIdLst>
    <p:sldId id="273" r:id="rId3"/>
    <p:sldId id="284" r:id="rId4"/>
    <p:sldId id="285" r:id="rId5"/>
    <p:sldId id="257" r:id="rId6"/>
    <p:sldId id="282" r:id="rId7"/>
    <p:sldId id="275" r:id="rId8"/>
    <p:sldId id="276" r:id="rId9"/>
    <p:sldId id="277" r:id="rId10"/>
    <p:sldId id="278" r:id="rId11"/>
    <p:sldId id="279" r:id="rId12"/>
    <p:sldId id="280" r:id="rId13"/>
    <p:sldId id="256" r:id="rId14"/>
    <p:sldId id="290" r:id="rId15"/>
    <p:sldId id="292" r:id="rId16"/>
    <p:sldId id="294" r:id="rId17"/>
    <p:sldId id="286" r:id="rId18"/>
    <p:sldId id="287" r:id="rId19"/>
    <p:sldId id="296" r:id="rId20"/>
    <p:sldId id="29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26ED4-6915-4257-A31B-B400B2EBC8F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F4274-6B46-4860-A383-EEB453DA6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09287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95363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89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2F6-F99B-43F2-B3F5-7841D8195A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97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2F6-F99B-43F2-B3F5-7841D8195A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3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2F6-F99B-43F2-B3F5-7841D8195A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834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2F6-F99B-43F2-B3F5-7841D8195A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3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2F6-F99B-43F2-B3F5-7841D8195A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0789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2F6-F99B-43F2-B3F5-7841D8195A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35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2F6-F99B-43F2-B3F5-7841D8195A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805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2F6-F99B-43F2-B3F5-7841D8195A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519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199D-A2D2-4557-B2C7-360694C92222}" type="datetimeFigureOut">
              <a:rPr lang="ru-RU"/>
              <a:pPr>
                <a:defRPr/>
              </a:pPr>
              <a:t>19.11.2025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662-FECA-435C-B503-0C3AE54467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438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F432-6B89-4383-82D6-706EC1E41DC2}" type="datetimeFigureOut">
              <a:rPr lang="ru-RU"/>
              <a:pPr>
                <a:defRPr/>
              </a:pPr>
              <a:t>19.11.2025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2A57-5191-4863-930B-0D09301249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655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0D75-C3EB-46A1-B5EB-357E73B43134}" type="datetimeFigureOut">
              <a:rPr lang="ru-RU"/>
              <a:pPr>
                <a:defRPr/>
              </a:pPr>
              <a:t>19.11.2025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4E17-68BC-4363-A5C0-150FF9E895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77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2F6-F99B-43F2-B3F5-7841D8195A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065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8C16-52D2-4140-81F1-F23D19175F3F}" type="datetimeFigureOut">
              <a:rPr lang="ru-RU"/>
              <a:pPr>
                <a:defRPr/>
              </a:pPr>
              <a:t>19.11.2025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FA47-6175-45E5-95AC-0AE44B733B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336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050-9358-4BE6-AA13-E931F0344698}" type="datetimeFigureOut">
              <a:rPr lang="ru-RU"/>
              <a:pPr>
                <a:defRPr/>
              </a:pPr>
              <a:t>19.11.2025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BBC2-C8E4-45CF-A342-10DAF64516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151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0593-2E22-4894-84B2-62F2999F4874}" type="datetimeFigureOut">
              <a:rPr lang="ru-RU"/>
              <a:pPr>
                <a:defRPr/>
              </a:pPr>
              <a:t>19.11.2025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D249-9A47-4BE2-A604-5510056C54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602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7F93-3709-4DF6-BFE9-F53D55F2316F}" type="datetimeFigureOut">
              <a:rPr lang="ru-RU"/>
              <a:pPr>
                <a:defRPr/>
              </a:pPr>
              <a:t>19.11.2025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E9AC-1DBA-477F-A03F-4CF204161D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418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82AD-5D52-48B7-8150-2C3B552266DD}" type="datetimeFigureOut">
              <a:rPr lang="ru-RU"/>
              <a:pPr>
                <a:defRPr/>
              </a:pPr>
              <a:t>19.11.2025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F284-2F30-4391-ABC5-F7C287D068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798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2E6-D091-479A-92AB-A2A93A064C1A}" type="datetimeFigureOut">
              <a:rPr lang="ru-RU"/>
              <a:pPr>
                <a:defRPr/>
              </a:pPr>
              <a:t>19.11.2025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68C9-207D-49B3-8D66-46EB0CE183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350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F4A3-F99F-41BD-9C66-D238977F45A4}" type="datetimeFigureOut">
              <a:rPr lang="ru-RU"/>
              <a:pPr>
                <a:defRPr/>
              </a:pPr>
              <a:t>19.11.2025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77C-C6DB-4053-91A7-D91D0CB79F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781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A17-07CB-473D-B7A9-DA5F3441B3A8}" type="datetimeFigureOut">
              <a:rPr lang="ru-RU"/>
              <a:pPr>
                <a:defRPr/>
              </a:pPr>
              <a:t>19.11.2025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1C14-97B5-49CF-B3EB-EF926FDAEB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8888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5F9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604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2F6-F99B-43F2-B3F5-7841D8195A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96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2F6-F99B-43F2-B3F5-7841D8195A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6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2F6-F99B-43F2-B3F5-7841D8195A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93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2F6-F99B-43F2-B3F5-7841D8195A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02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2F6-F99B-43F2-B3F5-7841D8195A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48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2F6-F99B-43F2-B3F5-7841D8195A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2F6-F99B-43F2-B3F5-7841D8195AA0}" type="datetimeFigureOut">
              <a:rPr lang="ru-RU" smtClean="0"/>
              <a:t>19.11.2025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94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3F2F6-F99B-43F2-B3F5-7841D8195A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15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57E95-FE58-4ACB-9F23-06EA286AA3C6}" type="datetimeFigureOut">
              <a:rPr lang="ru-RU"/>
              <a:pPr>
                <a:defRPr/>
              </a:pPr>
              <a:t>19.11.2025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43EB8-4306-4F46-8EFA-8B1F45693C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93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406782488/#10203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406782488/#10281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brnadzor.gov.ru/gia/gia-11/itogovoe-sochinenie-izlozhenie/" TargetMode="External"/><Relationship Id="rId2" Type="http://schemas.openxmlformats.org/officeDocument/2006/relationships/hyperlink" Target="https://fipi.ru/itogovoe-sochineni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ar-edudep.ru/obwee_obrazovanie/g_i_a/11class/" TargetMode="External"/><Relationship Id="rId4" Type="http://schemas.openxmlformats.org/officeDocument/2006/relationships/hyperlink" Target="https://gcro.ru/gia11-news/form-tem-i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yarregion.ru/upload/iblock/7f2/6wfpsua35cgp9223etfrl01nb66rdcoc/2024-10-31_400_01-03_formi-zayavl.pdf" TargetMode="External"/><Relationship Id="rId2" Type="http://schemas.openxmlformats.org/officeDocument/2006/relationships/hyperlink" Target="https://portal.yarregion.ru/upload/iblock/50a/vx5n32zfbuannu2w7mrgygfahau54z30/2024-10-25_305_01-04_Poryadok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ar14sh.edu.yar.ru/prikaz_140-01-04_ot_05_11_2025.pdf" TargetMode="External"/><Relationship Id="rId5" Type="http://schemas.openxmlformats.org/officeDocument/2006/relationships/hyperlink" Target="https://yar14sh.edu.yar.ru/prikaz_507-01-03_ot_07_11_2025.pdf" TargetMode="External"/><Relationship Id="rId4" Type="http://schemas.openxmlformats.org/officeDocument/2006/relationships/hyperlink" Target="https://portal.yarregion.ru/upload/iblock/713/ty22vvwh9n732l7lc58gfzv0b015spb3/2024-11-01_403_01-03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topic.rustest.ru/ViewThemes/ViewSingle?regionCode=76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406782488/#10281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2" y="1610297"/>
            <a:ext cx="8144419" cy="45812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782" y="6191532"/>
            <a:ext cx="11905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ноябрь, 2025г.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782" y="246797"/>
            <a:ext cx="1190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"Образовательный комплекс №34 имени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Лататуева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В.Н."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(МОУ СОШ "Образовательный комплекс №34 имени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Лататуева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В.Н.")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68538" y="6170037"/>
            <a:ext cx="388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Пичугина Ольга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8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271" y="299408"/>
            <a:ext cx="1108363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29. Проверка итогового сочинения (изложения) участников итогового сочинения (изложения) осуществляется лицами, входящими в состав комиссии по проверке итогового сочинения (изложения), в соответствии с критериями оценивания итогового сочинения (изложения), разработанными </a:t>
            </a:r>
            <a:r>
              <a:rPr lang="ru-RU" sz="2000" dirty="0" err="1">
                <a:solidFill>
                  <a:srgbClr val="333333"/>
                </a:solidFill>
                <a:latin typeface="Arial" panose="020B0604020202020204" pitchFamily="34" charset="0"/>
              </a:rPr>
              <a:t>Рособрнадзором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. Результатом проверки итогового сочинения (изложения) является "зачет" или "незачет".</a:t>
            </a:r>
          </a:p>
          <a:p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Обработка материалов итогового сочинения (изложения) осуществляется ОИВ или организациями, определенными 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ОИВ</a:t>
            </a:r>
            <a:r>
              <a:rPr lang="ru-RU" sz="2000" u="sng" baseline="30000" dirty="0">
                <a:solidFill>
                  <a:srgbClr val="80808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(далее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- региональные центры обработки информации субъектов Российской Федерации, РЦОИ), с использованием специальных аппаратно-программных средств.</a:t>
            </a:r>
          </a:p>
          <a:p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Обработка материалов итогового сочинения (изложения), проведенного за пределами территории Российской Федерации, осуществляется уполномоченной организацией.</a:t>
            </a:r>
          </a:p>
          <a:p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Проверка итогового сочинения (изложения) и обработка материалов итогового сочинения (изложения) должны завершиться в следующие сроки:</a:t>
            </a:r>
          </a:p>
          <a:p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1) итоговое сочинение (изложение), проведенное в основную дату проведения итогового сочинения (изложения) и в первую среду февраля, - </a:t>
            </a:r>
            <a:r>
              <a:rPr lang="ru-RU" sz="2000" b="1" u="sng" dirty="0">
                <a:solidFill>
                  <a:srgbClr val="333333"/>
                </a:solidFill>
                <a:latin typeface="Arial" panose="020B0604020202020204" pitchFamily="34" charset="0"/>
              </a:rPr>
              <a:t>не позднее чем через двенадцать календарных дней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 с соответствующей даты проведения итогового сочинения (изложения);</a:t>
            </a:r>
          </a:p>
          <a:p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2) итоговое сочинение (изложение), проведенное во вторую среду апреля, а также в дополнительную дату, определенную </a:t>
            </a:r>
            <a:r>
              <a:rPr lang="ru-RU" sz="2000" dirty="0" err="1">
                <a:solidFill>
                  <a:srgbClr val="333333"/>
                </a:solidFill>
                <a:latin typeface="Arial" panose="020B0604020202020204" pitchFamily="34" charset="0"/>
              </a:rPr>
              <a:t>Рособрнадзором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 в соответствии с </a:t>
            </a:r>
            <a:r>
              <a:rPr lang="ru-RU" sz="2000" u="sng" dirty="0">
                <a:solidFill>
                  <a:srgbClr val="808080"/>
                </a:solidFill>
                <a:latin typeface="Arial" panose="020B0604020202020204" pitchFamily="34" charset="0"/>
                <a:hlinkClick r:id="rId2"/>
              </a:rPr>
              <a:t>подпунктом 3 пункта 20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 Порядка, - </a:t>
            </a:r>
            <a:r>
              <a:rPr lang="ru-RU" sz="2000" b="1" u="sng" dirty="0">
                <a:solidFill>
                  <a:srgbClr val="333333"/>
                </a:solidFill>
                <a:latin typeface="Arial" panose="020B0604020202020204" pitchFamily="34" charset="0"/>
              </a:rPr>
              <a:t>не позднее чем через восемь календарных дней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с даты проведения итогового сочинения (изложения).</a:t>
            </a:r>
            <a:endParaRPr lang="ru-RU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473" y="446682"/>
            <a:ext cx="108065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30. К написанию итогового сочинения (изложения) в дополнительные даты в текущем учебном году (в первую среду февраля и вторую среду апреля) </a:t>
            </a:r>
            <a:r>
              <a:rPr lang="ru-RU" sz="2000" b="1" u="sng" dirty="0">
                <a:solidFill>
                  <a:srgbClr val="333333"/>
                </a:solidFill>
                <a:latin typeface="Arial" panose="020B0604020202020204" pitchFamily="34" charset="0"/>
              </a:rPr>
              <a:t>допускаются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:</a:t>
            </a:r>
          </a:p>
          <a:p>
            <a:endParaRPr lang="ru-RU" sz="20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) участники итогового сочинения (изложения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),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получившие по итоговому сочинению (изложению) неудовлетворительный результат ("незачет");</a:t>
            </a:r>
          </a:p>
          <a:p>
            <a:endParaRPr lang="ru-RU" sz="20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2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) участники итогового сочинения (изложения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),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удаленные с итогового сочинения (изложения) за нарушение требований, установленных </a:t>
            </a:r>
            <a:r>
              <a:rPr lang="ru-RU" sz="2000" u="sng" dirty="0">
                <a:solidFill>
                  <a:srgbClr val="808080"/>
                </a:solidFill>
                <a:latin typeface="Arial" panose="020B0604020202020204" pitchFamily="34" charset="0"/>
                <a:hlinkClick r:id="rId2"/>
              </a:rPr>
              <a:t>подпунктом 1 пункта 28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 Порядка;</a:t>
            </a:r>
          </a:p>
          <a:p>
            <a:endParaRPr lang="ru-RU" sz="20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3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) участники итогового сочинения (изложения), не явившиеся на итоговое сочинение (изложение) по уважительным причинам (болезнь или иные обстоятельства), подтвержденным документально;</a:t>
            </a:r>
          </a:p>
          <a:p>
            <a:endParaRPr lang="ru-RU" sz="20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4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) участники итогового сочинения (изложения), не завершившие написание итогового сочинения (изложения) по уважительным причинам (болезнь или иные обстоятельства), подтвержденным документально.</a:t>
            </a:r>
            <a:endParaRPr lang="ru-RU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046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6072" y="2133601"/>
            <a:ext cx="82296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fipi.ru/itogovoe-sochinenie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3"/>
              </a:rPr>
              <a:t>https://obrnadzor.gov.ru/gia/gia-11/itogovoe-sochinenie-izlozhenie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gcro.ru/gia11-news/form-tem-is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5"/>
              </a:rPr>
              <a:t>https://www.yar-edudep.ru/obwee_obrazovanie/g_i_a/11class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58618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Полезные ссылки для подготовки</a:t>
            </a:r>
          </a:p>
          <a:p>
            <a:pPr algn="ctr"/>
            <a:r>
              <a:rPr lang="ru-RU" sz="3200" dirty="0" smtClean="0"/>
              <a:t>к процедуре проведения ИС (И)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844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63552" y="1"/>
            <a:ext cx="9648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CC"/>
                </a:solidFill>
                <a:latin typeface="Calibri"/>
                <a:ea typeface="Cambria" pitchFamily="18" charset="0"/>
                <a:cs typeface="Arial" pitchFamily="34" charset="0"/>
              </a:rPr>
              <a:t>Комплект бланков ИС(И)</a:t>
            </a:r>
            <a:endParaRPr lang="ru-RU" sz="3200" b="1" dirty="0">
              <a:solidFill>
                <a:srgbClr val="002060"/>
              </a:solidFill>
              <a:latin typeface="Calibri"/>
              <a:ea typeface="Cambria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9349" y="2180861"/>
            <a:ext cx="3264363" cy="3129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39" lvl="2" indent="-457189" algn="ctr" defTabSz="1219170" fontAlgn="base">
              <a:spcBef>
                <a:spcPct val="0"/>
              </a:spcBef>
              <a:spcAft>
                <a:spcPts val="1600"/>
              </a:spcAft>
              <a:buClr>
                <a:prstClr val="black"/>
              </a:buClr>
              <a:buSzPct val="150000"/>
            </a:pPr>
            <a:r>
              <a:rPr lang="ru-RU" sz="2667" b="1" dirty="0">
                <a:solidFill>
                  <a:srgbClr val="0070C0"/>
                </a:solidFill>
                <a:latin typeface="Calibri"/>
                <a:ea typeface="Cambria" pitchFamily="18" charset="0"/>
              </a:rPr>
              <a:t>Комплект бланков ИС(И) </a:t>
            </a:r>
            <a:r>
              <a:rPr lang="ru-RU" sz="2667" i="1" dirty="0">
                <a:solidFill>
                  <a:srgbClr val="0070C0"/>
                </a:solidFill>
                <a:latin typeface="Calibri"/>
                <a:ea typeface="Cambria" pitchFamily="18" charset="0"/>
              </a:rPr>
              <a:t>(</a:t>
            </a:r>
            <a:r>
              <a:rPr lang="ru-RU" sz="2667" i="1" u="sng" dirty="0">
                <a:solidFill>
                  <a:srgbClr val="0070C0"/>
                </a:solidFill>
                <a:latin typeface="Calibri"/>
                <a:ea typeface="Cambria" pitchFamily="18" charset="0"/>
              </a:rPr>
              <a:t>один код работы</a:t>
            </a:r>
            <a:r>
              <a:rPr lang="ru-RU" sz="2667" i="1" dirty="0">
                <a:solidFill>
                  <a:srgbClr val="0070C0"/>
                </a:solidFill>
                <a:latin typeface="Calibri"/>
                <a:ea typeface="Cambria" pitchFamily="18" charset="0"/>
              </a:rPr>
              <a:t>)</a:t>
            </a:r>
            <a:r>
              <a:rPr lang="ru-RU" sz="2667" b="1" dirty="0">
                <a:solidFill>
                  <a:srgbClr val="0070C0"/>
                </a:solidFill>
                <a:latin typeface="Calibri"/>
                <a:ea typeface="Cambria" pitchFamily="18" charset="0"/>
              </a:rPr>
              <a:t>:</a:t>
            </a:r>
          </a:p>
          <a:p>
            <a:pPr marL="476239" lvl="2" indent="-457189" algn="ctr" defTabSz="1219170" fontAlgn="base">
              <a:spcBef>
                <a:spcPct val="0"/>
              </a:spcBef>
              <a:spcAft>
                <a:spcPts val="1600"/>
              </a:spcAft>
              <a:buClr>
                <a:prstClr val="black"/>
              </a:buClr>
              <a:buSzPct val="150000"/>
            </a:pPr>
            <a:r>
              <a:rPr lang="ru-RU" sz="3200" b="1" dirty="0">
                <a:solidFill>
                  <a:srgbClr val="0000FF"/>
                </a:solidFill>
                <a:latin typeface="Calibri"/>
                <a:ea typeface="Cambria" pitchFamily="18" charset="0"/>
              </a:rPr>
              <a:t>ОДИН</a:t>
            </a:r>
            <a:r>
              <a:rPr lang="ru-RU" sz="3200" b="1" dirty="0">
                <a:solidFill>
                  <a:srgbClr val="C00000"/>
                </a:solidFill>
                <a:latin typeface="Calibri"/>
                <a:ea typeface="Cambria" pitchFamily="18" charset="0"/>
              </a:rPr>
              <a:t> </a:t>
            </a:r>
            <a:r>
              <a:rPr lang="ru-RU" sz="2667" b="1" i="1" dirty="0">
                <a:solidFill>
                  <a:srgbClr val="002060"/>
                </a:solidFill>
                <a:latin typeface="Calibri"/>
                <a:ea typeface="Cambria" pitchFamily="18" charset="0"/>
              </a:rPr>
              <a:t>бланк регистрации</a:t>
            </a:r>
          </a:p>
          <a:p>
            <a:pPr marL="476239" lvl="2" indent="-457189" algn="ctr" defTabSz="1219170" fontAlgn="base">
              <a:spcBef>
                <a:spcPct val="0"/>
              </a:spcBef>
              <a:spcAft>
                <a:spcPts val="1600"/>
              </a:spcAft>
              <a:buClr>
                <a:prstClr val="black"/>
              </a:buClr>
              <a:buSzPct val="150000"/>
            </a:pPr>
            <a:r>
              <a:rPr lang="ru-RU" sz="3200" b="1" dirty="0">
                <a:solidFill>
                  <a:srgbClr val="0000FF"/>
                </a:solidFill>
                <a:latin typeface="Calibri"/>
                <a:ea typeface="Cambria" pitchFamily="18" charset="0"/>
              </a:rPr>
              <a:t>ДВА </a:t>
            </a:r>
            <a:r>
              <a:rPr lang="ru-RU" sz="2667" b="1" i="1" dirty="0">
                <a:solidFill>
                  <a:srgbClr val="002060"/>
                </a:solidFill>
                <a:latin typeface="Calibri"/>
                <a:ea typeface="Cambria" pitchFamily="18" charset="0"/>
              </a:rPr>
              <a:t>бланка записи</a:t>
            </a:r>
            <a:endParaRPr lang="ru-RU" sz="2667" dirty="0">
              <a:solidFill>
                <a:srgbClr val="002060"/>
              </a:solidFill>
              <a:latin typeface="Calibri"/>
              <a:ea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9349" y="356659"/>
            <a:ext cx="4032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defTabSz="1219170" fontAlgn="base">
              <a:spcBef>
                <a:spcPct val="0"/>
              </a:spcBef>
              <a:spcAft>
                <a:spcPts val="1600"/>
              </a:spcAft>
              <a:buClr>
                <a:prstClr val="black"/>
              </a:buClr>
              <a:buSzPct val="150000"/>
            </a:pPr>
            <a:r>
              <a:rPr lang="ru-RU" sz="3200" b="1" i="1" dirty="0">
                <a:solidFill>
                  <a:srgbClr val="0070C0"/>
                </a:solidFill>
                <a:latin typeface="Calibri"/>
                <a:ea typeface="Cambria" pitchFamily="18" charset="0"/>
              </a:rPr>
              <a:t>БЛАНКИ ИС(И) </a:t>
            </a:r>
            <a:r>
              <a:rPr lang="ru-RU" sz="3200" b="1" i="1" dirty="0">
                <a:solidFill>
                  <a:srgbClr val="0000FF"/>
                </a:solidFill>
                <a:latin typeface="Calibri"/>
                <a:ea typeface="Cambria" pitchFamily="18" charset="0"/>
              </a:rPr>
              <a:t>ОДНОСТОРОННИЕ</a:t>
            </a:r>
          </a:p>
        </p:txBody>
      </p:sp>
      <p:pic>
        <p:nvPicPr>
          <p:cNvPr id="12" name="Рисунок 11" descr="C:\Users\User_PLAN-E\Desktop\Инструкция по тиражированию\Соч\р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723" y="1316765"/>
            <a:ext cx="3746500" cy="53086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Рисунок 12" descr="C:\Users\User_PLAN-E\Desktop\Инструкция по тиражированию\Соч\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5" y="548681"/>
            <a:ext cx="3746500" cy="53213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Рисунок 13" descr="C:\Users\User_PLAN-E\Desktop\Инструкция по тиражированию\Соч\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604798"/>
            <a:ext cx="3530600" cy="50165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5" name="Прямоугольник 14"/>
          <p:cNvSpPr/>
          <p:nvPr/>
        </p:nvSpPr>
        <p:spPr>
          <a:xfrm>
            <a:off x="9552384" y="1796820"/>
            <a:ext cx="513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1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320469" y="740702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2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423925" y="2756926"/>
            <a:ext cx="6624736" cy="163218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364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267" b="1" dirty="0">
                <a:solidFill>
                  <a:prstClr val="black"/>
                </a:solidFill>
                <a:latin typeface="Calibri"/>
                <a:ea typeface="Cambria" pitchFamily="18" charset="0"/>
              </a:rPr>
              <a:t>код работы</a:t>
            </a:r>
          </a:p>
          <a:p>
            <a:pPr algn="ctr" defTabSz="1422364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6400" b="1" dirty="0">
                <a:solidFill>
                  <a:prstClr val="black"/>
                </a:solidFill>
                <a:latin typeface="Calibri"/>
                <a:ea typeface="Cambria" pitchFamily="18" charset="0"/>
              </a:rPr>
              <a:t>1624181855</a:t>
            </a:r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3311691" y="2948947"/>
            <a:ext cx="303275" cy="2976331"/>
          </a:xfrm>
          <a:prstGeom prst="rightBrace">
            <a:avLst>
              <a:gd name="adj1" fmla="val 8333"/>
              <a:gd name="adj2" fmla="val 37248"/>
            </a:avLst>
          </a:prstGeom>
          <a:ln w="19050">
            <a:solidFill>
              <a:srgbClr val="122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3407701" y="2948947"/>
            <a:ext cx="2016224" cy="576064"/>
          </a:xfrm>
          <a:prstGeom prst="straightConnector1">
            <a:avLst/>
          </a:prstGeom>
          <a:ln w="57150">
            <a:solidFill>
              <a:srgbClr val="122C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152117" y="2372883"/>
            <a:ext cx="576064" cy="480053"/>
          </a:xfrm>
          <a:prstGeom prst="straightConnector1">
            <a:avLst/>
          </a:prstGeom>
          <a:ln w="381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0320470" y="2564904"/>
            <a:ext cx="192021" cy="288032"/>
          </a:xfrm>
          <a:prstGeom prst="straightConnector1">
            <a:avLst/>
          </a:prstGeom>
          <a:ln w="381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10896533" y="1508787"/>
            <a:ext cx="576064" cy="1440160"/>
          </a:xfrm>
          <a:prstGeom prst="straightConnector1">
            <a:avLst/>
          </a:prstGeom>
          <a:ln w="381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3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12192000" cy="5355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1219170" fontAlgn="base">
              <a:lnSpc>
                <a:spcPct val="90000"/>
              </a:lnSpc>
              <a:spcBef>
                <a:spcPts val="767"/>
              </a:spcBef>
              <a:spcAft>
                <a:spcPts val="267"/>
              </a:spcAft>
              <a:buClr>
                <a:srgbClr val="C60C30"/>
              </a:buClr>
              <a:defRPr/>
            </a:pPr>
            <a:r>
              <a:rPr lang="ru-RU" sz="3200" b="1" dirty="0">
                <a:solidFill>
                  <a:srgbClr val="0000CC"/>
                </a:solidFill>
                <a:latin typeface="Calibri"/>
                <a:ea typeface="Cambria" pitchFamily="18" charset="0"/>
              </a:rPr>
              <a:t>Правила заполнения бланка регистрации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35893" y="548680"/>
            <a:ext cx="6432715" cy="296536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667" b="1" dirty="0">
                <a:solidFill>
                  <a:srgbClr val="002060"/>
                </a:solidFill>
                <a:latin typeface="Calibri"/>
                <a:ea typeface="Cambria" pitchFamily="18" charset="0"/>
              </a:rPr>
              <a:t>В верхней части бланка регистрации расположены: </a:t>
            </a:r>
          </a:p>
          <a:p>
            <a:pPr marL="241294" indent="-241294" algn="just" defTabSz="121917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</a:rPr>
              <a:t>вертикальный и горизонтальный </a:t>
            </a:r>
            <a:r>
              <a:rPr lang="ru-RU" sz="2667" dirty="0" err="1">
                <a:solidFill>
                  <a:srgbClr val="002060"/>
                </a:solidFill>
                <a:latin typeface="Calibri"/>
                <a:ea typeface="Cambria" pitchFamily="18" charset="0"/>
              </a:rPr>
              <a:t>штрих-коды</a:t>
            </a: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</a:rPr>
              <a:t> </a:t>
            </a:r>
          </a:p>
          <a:p>
            <a:pPr marL="241294" indent="-241294" algn="just" defTabSz="121917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</a:rPr>
              <a:t>поля для рукописного занесения информации </a:t>
            </a:r>
          </a:p>
          <a:p>
            <a:pPr algn="just" defTabSz="121917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</a:rPr>
              <a:t> строка с образцами написания символов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35894" y="3909053"/>
            <a:ext cx="6528725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Calibri"/>
                <a:ea typeface="Cambria" pitchFamily="18" charset="0"/>
              </a:rPr>
              <a:t>По указанию </a:t>
            </a:r>
            <a:r>
              <a:rPr lang="ru-RU" sz="2400" b="1" dirty="0">
                <a:solidFill>
                  <a:srgbClr val="0070C0"/>
                </a:solidFill>
                <a:latin typeface="Calibri"/>
                <a:ea typeface="Cambria" pitchFamily="18" charset="0"/>
              </a:rPr>
              <a:t>члена комиссии по проведению </a:t>
            </a:r>
            <a:r>
              <a:rPr lang="ru-RU" sz="2400" dirty="0">
                <a:solidFill>
                  <a:srgbClr val="002060"/>
                </a:solidFill>
                <a:latin typeface="Calibri"/>
                <a:ea typeface="Cambria" pitchFamily="18" charset="0"/>
              </a:rPr>
              <a:t>итогового сочинения (изложения), осуществляющего </a:t>
            </a:r>
            <a:r>
              <a:rPr lang="ru-RU" sz="2400" b="1" dirty="0">
                <a:solidFill>
                  <a:srgbClr val="0070C0"/>
                </a:solidFill>
                <a:latin typeface="Calibri"/>
                <a:ea typeface="Cambria" pitchFamily="18" charset="0"/>
              </a:rPr>
              <a:t>инструктаж</a:t>
            </a:r>
            <a:r>
              <a:rPr lang="ru-RU" sz="2400" dirty="0">
                <a:solidFill>
                  <a:srgbClr val="002060"/>
                </a:solidFill>
                <a:latin typeface="Calibri"/>
                <a:ea typeface="Cambria" pitchFamily="18" charset="0"/>
              </a:rPr>
              <a:t> участников итогового сочинения (изложения), </a:t>
            </a:r>
            <a:r>
              <a:rPr lang="ru-RU" sz="2400" b="1" dirty="0">
                <a:solidFill>
                  <a:srgbClr val="0070C0"/>
                </a:solidFill>
                <a:latin typeface="Calibri"/>
                <a:ea typeface="Cambria" pitchFamily="18" charset="0"/>
              </a:rPr>
              <a:t>участником заполняются </a:t>
            </a:r>
            <a:r>
              <a:rPr lang="ru-RU" sz="2400" dirty="0">
                <a:solidFill>
                  <a:srgbClr val="002060"/>
                </a:solidFill>
                <a:latin typeface="Calibri"/>
                <a:ea typeface="Cambria" pitchFamily="18" charset="0"/>
              </a:rPr>
              <a:t>все поля верхней части бланка регистрации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349" y="503733"/>
            <a:ext cx="4704523" cy="635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4751851" y="836712"/>
            <a:ext cx="288032" cy="6720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815414" y="1508787"/>
            <a:ext cx="422446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4655840" y="2084851"/>
            <a:ext cx="480053" cy="10561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7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121920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fontAlgn="base">
              <a:lnSpc>
                <a:spcPct val="90000"/>
              </a:lnSpc>
              <a:spcBef>
                <a:spcPts val="767"/>
              </a:spcBef>
              <a:spcAft>
                <a:spcPts val="267"/>
              </a:spcAft>
              <a:buClr>
                <a:srgbClr val="C60C30"/>
              </a:buClr>
              <a:defRPr/>
            </a:pPr>
            <a:r>
              <a:rPr lang="ru-RU" sz="3200" b="1" dirty="0">
                <a:solidFill>
                  <a:srgbClr val="0000CC"/>
                </a:solidFill>
                <a:latin typeface="Calibri"/>
                <a:ea typeface="Cambria" pitchFamily="18" charset="0"/>
              </a:rPr>
              <a:t>Правила заполнения бланка регистрации</a:t>
            </a:r>
            <a:endParaRPr lang="ru-RU" sz="3200" dirty="0">
              <a:solidFill>
                <a:srgbClr val="0000CC"/>
              </a:solidFill>
              <a:latin typeface="Calibri"/>
              <a:ea typeface="Cambr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23392" y="3382425"/>
          <a:ext cx="10849205" cy="3101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1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7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Поля, самостоятельно заполняемые участником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L="121920" marR="12192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Указания по заполнению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L="121920" marR="12192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Фамилия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Вносится информация из документа, удостоверяющего личность участника, в соответствии с законодательством Российской Федерации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Имя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27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Отчество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Серия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Буквенные и цифровые значения указываются строго в соответствии с данными, указанными в документе, удостоверяющем личность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6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Номер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531" y="740702"/>
            <a:ext cx="81407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86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77" y="219288"/>
            <a:ext cx="4757305" cy="661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33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19" r="2424"/>
          <a:stretch/>
        </p:blipFill>
        <p:spPr>
          <a:xfrm>
            <a:off x="406400" y="146482"/>
            <a:ext cx="4682836" cy="67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09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12474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+mn-lt"/>
                <a:ea typeface="Cambria" pitchFamily="18" charset="0"/>
              </a:rPr>
              <a:t>Проведение ИС(И): </a:t>
            </a:r>
            <a:br>
              <a:rPr lang="ru-RU" sz="3200" b="1" dirty="0">
                <a:solidFill>
                  <a:srgbClr val="0000CC"/>
                </a:solidFill>
                <a:latin typeface="+mn-lt"/>
                <a:ea typeface="Cambria" pitchFamily="18" charset="0"/>
              </a:rPr>
            </a:br>
            <a:r>
              <a:rPr lang="ru-RU" sz="3200" b="1" dirty="0">
                <a:solidFill>
                  <a:srgbClr val="0000CC"/>
                </a:solidFill>
                <a:latin typeface="+mn-lt"/>
                <a:ea typeface="Cambria" pitchFamily="18" charset="0"/>
              </a:rPr>
              <a:t>выдача дополнительного бланка записи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9403" y="1412778"/>
            <a:ext cx="10561173" cy="2965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 Бланки записи ОДНОСТОРОННИЕ</a:t>
            </a:r>
          </a:p>
          <a:p>
            <a:pPr algn="just" defTabSz="121917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667" dirty="0">
              <a:solidFill>
                <a:srgbClr val="002060"/>
              </a:solidFill>
              <a:latin typeface="Calibri"/>
              <a:ea typeface="Cambria" pitchFamily="18" charset="0"/>
              <a:cs typeface="Arial" panose="020B0604020202020204" pitchFamily="34" charset="0"/>
            </a:endParaRPr>
          </a:p>
          <a:p>
            <a:pPr algn="just" defTabSz="121917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 В случае нехватки места в бланках записи </a:t>
            </a:r>
            <a:r>
              <a:rPr lang="ru-RU" sz="2667" b="1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по запросу участника </a:t>
            </a: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члены комиссии выдают дополнительный бланк записи</a:t>
            </a:r>
          </a:p>
          <a:p>
            <a:pPr algn="just" defTabSz="121917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667" dirty="0">
              <a:solidFill>
                <a:srgbClr val="002060"/>
              </a:solidFill>
              <a:latin typeface="Calibri"/>
              <a:ea typeface="Cambria" pitchFamily="18" charset="0"/>
              <a:cs typeface="Arial" panose="020B0604020202020204" pitchFamily="34" charset="0"/>
            </a:endParaRPr>
          </a:p>
          <a:p>
            <a:pPr algn="just" defTabSz="121917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 Перед выдачей необходимо проверить, что заполнены основные </a:t>
            </a:r>
            <a:r>
              <a:rPr lang="ru-RU" sz="2667" dirty="0" smtClean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бланки </a:t>
            </a: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записи</a:t>
            </a:r>
            <a:endParaRPr lang="ru-RU" sz="2400" dirty="0">
              <a:solidFill>
                <a:srgbClr val="002060"/>
              </a:solidFill>
              <a:latin typeface="Calibri"/>
              <a:ea typeface="Cambria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51"/>
          <a:stretch/>
        </p:blipFill>
        <p:spPr>
          <a:xfrm>
            <a:off x="239350" y="740701"/>
            <a:ext cx="6464401" cy="482453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86"/>
          <a:stretch/>
        </p:blipFill>
        <p:spPr>
          <a:xfrm>
            <a:off x="431371" y="2180862"/>
            <a:ext cx="6517396" cy="362199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719403" y="3717032"/>
            <a:ext cx="5882080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133" i="1" dirty="0">
                <a:solidFill>
                  <a:prstClr val="black"/>
                </a:solidFill>
                <a:latin typeface="Book Antiqua" panose="02040602050305030304" pitchFamily="18" charset="0"/>
              </a:rPr>
              <a:t>Текст итогового сочинения (изложения), текст итогового сочинения (изложения).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75787" y="1124745"/>
            <a:ext cx="759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267" b="1" i="1" dirty="0">
                <a:solidFill>
                  <a:prstClr val="black"/>
                </a:solidFill>
                <a:latin typeface="Book Antiqua" panose="02040602050305030304" pitchFamily="18" charset="0"/>
              </a:rPr>
              <a:t>001</a:t>
            </a:r>
            <a:r>
              <a:rPr lang="ru-RU" sz="2400" i="1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67808" y="2564905"/>
            <a:ext cx="864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267" b="1" i="1" dirty="0">
                <a:solidFill>
                  <a:prstClr val="black"/>
                </a:solidFill>
                <a:latin typeface="Book Antiqua" panose="02040602050305030304" pitchFamily="18" charset="0"/>
              </a:rPr>
              <a:t> 002</a:t>
            </a:r>
            <a:r>
              <a:rPr lang="ru-RU" sz="2400" i="1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60096" y="644691"/>
            <a:ext cx="5231904" cy="5427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Члены комиссии по проведению проверяют:</a:t>
            </a:r>
          </a:p>
          <a:p>
            <a:pPr algn="just" defTabSz="121917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 заполнение полей: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 «Код региона»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«Код вида работы»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«Наименование вида работы»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«Номер темы»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«Код работы»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667" b="1" dirty="0">
                <a:solidFill>
                  <a:srgbClr val="0000FF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«Лист №»</a:t>
            </a:r>
            <a:r>
              <a:rPr lang="ru-RU" sz="2667" dirty="0">
                <a:solidFill>
                  <a:srgbClr val="0000FF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 </a:t>
            </a:r>
          </a:p>
          <a:p>
            <a:pPr algn="just" defTabSz="1219170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0" algn="l"/>
              </a:tabLst>
            </a:pP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 пересчитывает бланки записи</a:t>
            </a:r>
          </a:p>
          <a:p>
            <a:pPr algn="just" defTabSz="1219170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0" algn="l"/>
              </a:tabLst>
            </a:pPr>
            <a:endParaRPr lang="ru-RU" sz="2667" dirty="0">
              <a:solidFill>
                <a:prstClr val="black"/>
              </a:solidFill>
              <a:latin typeface="Calibri"/>
              <a:ea typeface="Cambria" pitchFamily="18" charset="0"/>
              <a:cs typeface="Arial" panose="020B0604020202020204" pitchFamily="34" charset="0"/>
            </a:endParaRPr>
          </a:p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- проставляют «</a:t>
            </a:r>
            <a:r>
              <a:rPr lang="en-US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Z</a:t>
            </a: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» </a:t>
            </a:r>
            <a:r>
              <a:rPr lang="en-US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на последнем бланке записи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95467" y="1124745"/>
            <a:ext cx="3360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267" b="1" i="1" spc="147" dirty="0">
                <a:solidFill>
                  <a:prstClr val="black"/>
                </a:solidFill>
                <a:latin typeface="Book Antiqua" panose="02040602050305030304" pitchFamily="18" charset="0"/>
              </a:rPr>
              <a:t>76    20</a:t>
            </a:r>
            <a:r>
              <a:rPr lang="ru-RU" sz="2400" i="1" dirty="0">
                <a:solidFill>
                  <a:prstClr val="black"/>
                </a:solidFill>
                <a:latin typeface="Book Antiqua" panose="02040602050305030304" pitchFamily="18" charset="0"/>
              </a:rPr>
              <a:t>   </a:t>
            </a:r>
            <a:r>
              <a:rPr lang="ru-RU" sz="2400" b="1" i="1" dirty="0">
                <a:solidFill>
                  <a:prstClr val="black"/>
                </a:solidFill>
                <a:latin typeface="Book Antiqua" panose="02040602050305030304" pitchFamily="18" charset="0"/>
              </a:rPr>
              <a:t>сочинение</a:t>
            </a:r>
            <a:endParaRPr lang="ru-RU" sz="24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87488" y="2564905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267" b="1" i="1" spc="147" dirty="0">
                <a:solidFill>
                  <a:prstClr val="black"/>
                </a:solidFill>
                <a:latin typeface="Book Antiqua" panose="02040602050305030304" pitchFamily="18" charset="0"/>
              </a:rPr>
              <a:t>76    20</a:t>
            </a:r>
            <a:r>
              <a:rPr lang="ru-RU" sz="2400" i="1" dirty="0">
                <a:solidFill>
                  <a:prstClr val="black"/>
                </a:solidFill>
                <a:latin typeface="Book Antiqua" panose="02040602050305030304" pitchFamily="18" charset="0"/>
              </a:rPr>
              <a:t>   </a:t>
            </a:r>
            <a:r>
              <a:rPr lang="ru-RU" sz="2400" b="1" i="1" dirty="0">
                <a:solidFill>
                  <a:prstClr val="black"/>
                </a:solidFill>
                <a:latin typeface="Book Antiqua" panose="02040602050305030304" pitchFamily="18" charset="0"/>
              </a:rPr>
              <a:t>сочинение</a:t>
            </a:r>
            <a:endParaRPr lang="ru-RU" sz="24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03979" y="1316766"/>
            <a:ext cx="759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267" b="1" i="1" dirty="0">
                <a:solidFill>
                  <a:prstClr val="black"/>
                </a:solidFill>
                <a:latin typeface="Book Antiqua" panose="02040602050305030304" pitchFamily="18" charset="0"/>
              </a:rPr>
              <a:t>111</a:t>
            </a:r>
            <a:r>
              <a:rPr lang="ru-RU" sz="2400" i="1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96001" y="2756926"/>
            <a:ext cx="759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267" b="1" i="1" dirty="0">
                <a:solidFill>
                  <a:prstClr val="black"/>
                </a:solidFill>
                <a:latin typeface="Book Antiqua" panose="02040602050305030304" pitchFamily="18" charset="0"/>
              </a:rPr>
              <a:t>111</a:t>
            </a:r>
            <a:r>
              <a:rPr lang="ru-RU" sz="2400" i="1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75520" y="1412776"/>
            <a:ext cx="2442224" cy="441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267" i="1" spc="147" dirty="0">
                <a:solidFill>
                  <a:prstClr val="black"/>
                </a:solidFill>
                <a:latin typeface="Book Antiqua" panose="02040602050305030304" pitchFamily="18" charset="0"/>
              </a:rPr>
              <a:t>ФИО прописью</a:t>
            </a:r>
            <a:endParaRPr lang="ru-RU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63552" y="2852936"/>
            <a:ext cx="2442224" cy="441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267" i="1" spc="147" dirty="0">
                <a:solidFill>
                  <a:prstClr val="black"/>
                </a:solidFill>
                <a:latin typeface="Book Antiqua" panose="02040602050305030304" pitchFamily="18" charset="0"/>
              </a:rPr>
              <a:t>ФИО прописью</a:t>
            </a:r>
            <a:endParaRPr lang="ru-RU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2831637" y="4485117"/>
            <a:ext cx="1628587" cy="1021232"/>
          </a:xfrm>
          <a:custGeom>
            <a:avLst/>
            <a:gdLst>
              <a:gd name="connsiteX0" fmla="*/ 0 w 1221440"/>
              <a:gd name="connsiteY0" fmla="*/ 16182 h 1173676"/>
              <a:gd name="connsiteX1" fmla="*/ 985962 w 1221440"/>
              <a:gd name="connsiteY1" fmla="*/ 8230 h 1173676"/>
              <a:gd name="connsiteX2" fmla="*/ 1097280 w 1221440"/>
              <a:gd name="connsiteY2" fmla="*/ 8230 h 1173676"/>
              <a:gd name="connsiteX3" fmla="*/ 1065475 w 1221440"/>
              <a:gd name="connsiteY3" fmla="*/ 159305 h 1173676"/>
              <a:gd name="connsiteX4" fmla="*/ 1041621 w 1221440"/>
              <a:gd name="connsiteY4" fmla="*/ 191110 h 1173676"/>
              <a:gd name="connsiteX5" fmla="*/ 1017767 w 1221440"/>
              <a:gd name="connsiteY5" fmla="*/ 230867 h 1173676"/>
              <a:gd name="connsiteX6" fmla="*/ 946206 w 1221440"/>
              <a:gd name="connsiteY6" fmla="*/ 310380 h 1173676"/>
              <a:gd name="connsiteX7" fmla="*/ 858741 w 1221440"/>
              <a:gd name="connsiteY7" fmla="*/ 381942 h 1173676"/>
              <a:gd name="connsiteX8" fmla="*/ 818985 w 1221440"/>
              <a:gd name="connsiteY8" fmla="*/ 429649 h 1173676"/>
              <a:gd name="connsiteX9" fmla="*/ 739472 w 1221440"/>
              <a:gd name="connsiteY9" fmla="*/ 501211 h 1173676"/>
              <a:gd name="connsiteX10" fmla="*/ 707666 w 1221440"/>
              <a:gd name="connsiteY10" fmla="*/ 548919 h 1173676"/>
              <a:gd name="connsiteX11" fmla="*/ 652007 w 1221440"/>
              <a:gd name="connsiteY11" fmla="*/ 604578 h 1173676"/>
              <a:gd name="connsiteX12" fmla="*/ 604299 w 1221440"/>
              <a:gd name="connsiteY12" fmla="*/ 668189 h 1173676"/>
              <a:gd name="connsiteX13" fmla="*/ 548640 w 1221440"/>
              <a:gd name="connsiteY13" fmla="*/ 731799 h 1173676"/>
              <a:gd name="connsiteX14" fmla="*/ 500933 w 1221440"/>
              <a:gd name="connsiteY14" fmla="*/ 763604 h 1173676"/>
              <a:gd name="connsiteX15" fmla="*/ 373712 w 1221440"/>
              <a:gd name="connsiteY15" fmla="*/ 827215 h 1173676"/>
              <a:gd name="connsiteX16" fmla="*/ 222637 w 1221440"/>
              <a:gd name="connsiteY16" fmla="*/ 906728 h 1173676"/>
              <a:gd name="connsiteX17" fmla="*/ 151075 w 1221440"/>
              <a:gd name="connsiteY17" fmla="*/ 930582 h 1173676"/>
              <a:gd name="connsiteX18" fmla="*/ 63611 w 1221440"/>
              <a:gd name="connsiteY18" fmla="*/ 978289 h 1173676"/>
              <a:gd name="connsiteX19" fmla="*/ 47708 w 1221440"/>
              <a:gd name="connsiteY19" fmla="*/ 1002143 h 1173676"/>
              <a:gd name="connsiteX20" fmla="*/ 23854 w 1221440"/>
              <a:gd name="connsiteY20" fmla="*/ 1018046 h 1173676"/>
              <a:gd name="connsiteX21" fmla="*/ 151075 w 1221440"/>
              <a:gd name="connsiteY21" fmla="*/ 1049851 h 1173676"/>
              <a:gd name="connsiteX22" fmla="*/ 389614 w 1221440"/>
              <a:gd name="connsiteY22" fmla="*/ 1097559 h 1173676"/>
              <a:gd name="connsiteX23" fmla="*/ 469127 w 1221440"/>
              <a:gd name="connsiteY23" fmla="*/ 1105510 h 1173676"/>
              <a:gd name="connsiteX24" fmla="*/ 604299 w 1221440"/>
              <a:gd name="connsiteY24" fmla="*/ 1129364 h 1173676"/>
              <a:gd name="connsiteX25" fmla="*/ 659959 w 1221440"/>
              <a:gd name="connsiteY25" fmla="*/ 1137316 h 1173676"/>
              <a:gd name="connsiteX26" fmla="*/ 874644 w 1221440"/>
              <a:gd name="connsiteY26" fmla="*/ 1145267 h 1173676"/>
              <a:gd name="connsiteX27" fmla="*/ 906449 w 1221440"/>
              <a:gd name="connsiteY27" fmla="*/ 1161169 h 1173676"/>
              <a:gd name="connsiteX28" fmla="*/ 1097280 w 1221440"/>
              <a:gd name="connsiteY28" fmla="*/ 1161169 h 1173676"/>
              <a:gd name="connsiteX29" fmla="*/ 1121134 w 1221440"/>
              <a:gd name="connsiteY29" fmla="*/ 1153218 h 1173676"/>
              <a:gd name="connsiteX30" fmla="*/ 1208599 w 1221440"/>
              <a:gd name="connsiteY30" fmla="*/ 1137316 h 117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1440" h="1173676">
                <a:moveTo>
                  <a:pt x="0" y="16182"/>
                </a:moveTo>
                <a:lnTo>
                  <a:pt x="985962" y="8230"/>
                </a:lnTo>
                <a:cubicBezTo>
                  <a:pt x="1113665" y="6295"/>
                  <a:pt x="992210" y="-9281"/>
                  <a:pt x="1097280" y="8230"/>
                </a:cubicBezTo>
                <a:cubicBezTo>
                  <a:pt x="1086678" y="58588"/>
                  <a:pt x="1080459" y="110072"/>
                  <a:pt x="1065475" y="159305"/>
                </a:cubicBezTo>
                <a:cubicBezTo>
                  <a:pt x="1061616" y="171983"/>
                  <a:pt x="1048972" y="180084"/>
                  <a:pt x="1041621" y="191110"/>
                </a:cubicBezTo>
                <a:cubicBezTo>
                  <a:pt x="1033048" y="203969"/>
                  <a:pt x="1026630" y="218206"/>
                  <a:pt x="1017767" y="230867"/>
                </a:cubicBezTo>
                <a:cubicBezTo>
                  <a:pt x="998876" y="257854"/>
                  <a:pt x="970772" y="288885"/>
                  <a:pt x="946206" y="310380"/>
                </a:cubicBezTo>
                <a:cubicBezTo>
                  <a:pt x="917857" y="335186"/>
                  <a:pt x="882857" y="353003"/>
                  <a:pt x="858741" y="381942"/>
                </a:cubicBezTo>
                <a:cubicBezTo>
                  <a:pt x="845489" y="397844"/>
                  <a:pt x="833622" y="415012"/>
                  <a:pt x="818985" y="429649"/>
                </a:cubicBezTo>
                <a:cubicBezTo>
                  <a:pt x="784398" y="464236"/>
                  <a:pt x="768069" y="465465"/>
                  <a:pt x="739472" y="501211"/>
                </a:cubicBezTo>
                <a:cubicBezTo>
                  <a:pt x="727532" y="516135"/>
                  <a:pt x="720012" y="534329"/>
                  <a:pt x="707666" y="548919"/>
                </a:cubicBezTo>
                <a:cubicBezTo>
                  <a:pt x="690718" y="568949"/>
                  <a:pt x="667750" y="583588"/>
                  <a:pt x="652007" y="604578"/>
                </a:cubicBezTo>
                <a:lnTo>
                  <a:pt x="604299" y="668189"/>
                </a:lnTo>
                <a:cubicBezTo>
                  <a:pt x="585094" y="693796"/>
                  <a:pt x="574380" y="711207"/>
                  <a:pt x="548640" y="731799"/>
                </a:cubicBezTo>
                <a:cubicBezTo>
                  <a:pt x="533716" y="743738"/>
                  <a:pt x="517712" y="754452"/>
                  <a:pt x="500933" y="763604"/>
                </a:cubicBezTo>
                <a:cubicBezTo>
                  <a:pt x="459310" y="786308"/>
                  <a:pt x="415668" y="805133"/>
                  <a:pt x="373712" y="827215"/>
                </a:cubicBezTo>
                <a:cubicBezTo>
                  <a:pt x="323354" y="853719"/>
                  <a:pt x="276624" y="888732"/>
                  <a:pt x="222637" y="906728"/>
                </a:cubicBezTo>
                <a:cubicBezTo>
                  <a:pt x="198783" y="914679"/>
                  <a:pt x="174325" y="921008"/>
                  <a:pt x="151075" y="930582"/>
                </a:cubicBezTo>
                <a:cubicBezTo>
                  <a:pt x="103898" y="950008"/>
                  <a:pt x="97120" y="955951"/>
                  <a:pt x="63611" y="978289"/>
                </a:cubicBezTo>
                <a:cubicBezTo>
                  <a:pt x="58310" y="986240"/>
                  <a:pt x="54465" y="995386"/>
                  <a:pt x="47708" y="1002143"/>
                </a:cubicBezTo>
                <a:cubicBezTo>
                  <a:pt x="40951" y="1008900"/>
                  <a:pt x="18937" y="1009851"/>
                  <a:pt x="23854" y="1018046"/>
                </a:cubicBezTo>
                <a:cubicBezTo>
                  <a:pt x="42118" y="1048486"/>
                  <a:pt x="133675" y="1048111"/>
                  <a:pt x="151075" y="1049851"/>
                </a:cubicBezTo>
                <a:cubicBezTo>
                  <a:pt x="216978" y="1064496"/>
                  <a:pt x="340003" y="1092598"/>
                  <a:pt x="389614" y="1097559"/>
                </a:cubicBezTo>
                <a:lnTo>
                  <a:pt x="469127" y="1105510"/>
                </a:lnTo>
                <a:cubicBezTo>
                  <a:pt x="570975" y="1128143"/>
                  <a:pt x="508199" y="1116550"/>
                  <a:pt x="604299" y="1129364"/>
                </a:cubicBezTo>
                <a:cubicBezTo>
                  <a:pt x="622876" y="1131841"/>
                  <a:pt x="641250" y="1136215"/>
                  <a:pt x="659959" y="1137316"/>
                </a:cubicBezTo>
                <a:cubicBezTo>
                  <a:pt x="731446" y="1141521"/>
                  <a:pt x="803082" y="1142617"/>
                  <a:pt x="874644" y="1145267"/>
                </a:cubicBezTo>
                <a:cubicBezTo>
                  <a:pt x="885246" y="1150568"/>
                  <a:pt x="895554" y="1156500"/>
                  <a:pt x="906449" y="1161169"/>
                </a:cubicBezTo>
                <a:cubicBezTo>
                  <a:pt x="967826" y="1187474"/>
                  <a:pt x="1023907" y="1164663"/>
                  <a:pt x="1097280" y="1161169"/>
                </a:cubicBezTo>
                <a:cubicBezTo>
                  <a:pt x="1105231" y="1158519"/>
                  <a:pt x="1112826" y="1154326"/>
                  <a:pt x="1121134" y="1153218"/>
                </a:cubicBezTo>
                <a:cubicBezTo>
                  <a:pt x="1215911" y="1140582"/>
                  <a:pt x="1239631" y="1168348"/>
                  <a:pt x="1208599" y="113731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215680" y="4965171"/>
            <a:ext cx="777829" cy="999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2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tabLst>
                <a:tab pos="452955" algn="l"/>
              </a:tabLst>
            </a:pPr>
            <a:r>
              <a:rPr lang="ru-RU" sz="3200" b="1" dirty="0">
                <a:solidFill>
                  <a:srgbClr val="0000CC"/>
                </a:solidFill>
                <a:latin typeface="Calibri"/>
                <a:ea typeface="Cambria" pitchFamily="18" charset="0"/>
                <a:cs typeface="Arial" pitchFamily="34" charset="0"/>
              </a:rPr>
              <a:t>Комиссия по проведению ИС(И)</a:t>
            </a:r>
          </a:p>
        </p:txBody>
      </p:sp>
    </p:spTree>
    <p:extLst>
      <p:ext uri="{BB962C8B-B14F-4D97-AF65-F5344CB8AC3E}">
        <p14:creationId xmlns:p14="http://schemas.microsoft.com/office/powerpoint/2010/main" val="336971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356" y="332656"/>
            <a:ext cx="115932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</a:p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496172" y="1379096"/>
            <a:ext cx="3125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336" y="2276872"/>
            <a:ext cx="1202744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ГИА по образовательным программам среднего общего образования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Российской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по надзору в сфере образования и науки от 04.04.2023 № 233/552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арегистрирован Министерством юстиции РФ 15.05.2023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73314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Федеральной службы по надзору в сфере образования и науки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12 апреля 2024 г. N 243/802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“О внесении изменений в Порядок проведения государственной итоговой аттестации по образовательным программам среднего общего образования, утвержденный приказом Министерства просвещения Российской Федерации и Федеральной службы по надзору в сфере образования и науки от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2023 г. N 233/552”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2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291" y="1369629"/>
            <a:ext cx="10815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Montserrat"/>
                <a:hlinkClick r:id="rId2"/>
              </a:rPr>
              <a:t>Приказ министерства образования Ярославской области от 25.10.2024  № 305/01-04</a:t>
            </a:r>
            <a:r>
              <a:rPr lang="ru-RU" dirty="0">
                <a:solidFill>
                  <a:srgbClr val="FF0000"/>
                </a:solidFill>
                <a:latin typeface="Montserrat"/>
              </a:rPr>
              <a:t> </a:t>
            </a:r>
            <a:r>
              <a:rPr lang="ru-RU" dirty="0">
                <a:latin typeface="Montserrat"/>
              </a:rPr>
              <a:t>Об утверждении Порядка проведения итогового сочинения (изложения) на территории Ярославской области и признании утратившими силу приказов Министерства образования Ярославской области от </a:t>
            </a:r>
            <a:r>
              <a:rPr lang="ru-RU" dirty="0" smtClean="0">
                <a:latin typeface="Montserrat"/>
              </a:rPr>
              <a:t>24.10.2023 </a:t>
            </a:r>
            <a:r>
              <a:rPr lang="ru-RU" dirty="0">
                <a:latin typeface="Montserrat"/>
              </a:rPr>
              <a:t>№ 227/01-04 и от 02.04.2024 № 98/01-04</a:t>
            </a:r>
            <a:endParaRPr lang="ru-RU" b="0" i="0" dirty="0">
              <a:effectLst/>
              <a:latin typeface="Montserra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0290" y="2801541"/>
            <a:ext cx="106033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3"/>
              </a:rPr>
              <a:t>Приказ министерства образования Ярославской области от 31.10.2024 №400/01-03</a:t>
            </a:r>
            <a:r>
              <a:rPr lang="ru-RU" dirty="0"/>
              <a:t> Об утверждении форм заявлений и журнала регистрации на участие в итоговом сочинении (изложении) в Ярославской области</a:t>
            </a:r>
            <a:endParaRPr lang="ru-RU" dirty="0">
              <a:solidFill>
                <a:srgbClr val="FF0000"/>
              </a:solidFill>
              <a:latin typeface="Montserrat"/>
            </a:endParaRPr>
          </a:p>
          <a:p>
            <a:endParaRPr lang="ru-RU" dirty="0" smtClean="0">
              <a:solidFill>
                <a:srgbClr val="FF0000"/>
              </a:solidFill>
              <a:latin typeface="Montserrat"/>
              <a:hlinkClick r:id="rId4"/>
            </a:endParaRPr>
          </a:p>
          <a:p>
            <a:r>
              <a:rPr lang="ru-RU" u="sng" dirty="0">
                <a:hlinkClick r:id="rId5" tooltip=" скачать  документ "/>
              </a:rPr>
              <a:t>Приказ министерства образования Ярославской области от 07.11.2025 № 507/01-03</a:t>
            </a:r>
            <a:r>
              <a:rPr lang="ru-RU" dirty="0"/>
              <a:t> Об утверждении Памятки о порядке проведения итогового сочинения (изложения</a:t>
            </a:r>
            <a:r>
              <a:rPr lang="ru-RU" dirty="0" smtClean="0"/>
              <a:t>)</a:t>
            </a:r>
          </a:p>
          <a:p>
            <a:endParaRPr lang="ru-RU" dirty="0">
              <a:solidFill>
                <a:srgbClr val="FF0000"/>
              </a:solidFill>
              <a:latin typeface="Montserrat"/>
            </a:endParaRPr>
          </a:p>
          <a:p>
            <a:r>
              <a:rPr lang="ru-RU" u="sng" dirty="0">
                <a:hlinkClick r:id="rId6" tooltip=" скачать  документ "/>
              </a:rPr>
              <a:t>Приказ министерства образования Ярославской области от 05.11.2025 № 140/01-04</a:t>
            </a:r>
            <a:r>
              <a:rPr lang="ru-RU" dirty="0"/>
              <a:t> Об утверждении Правил заполнения бланков итогового сочинения (изложения) в 2025-2026 учебном году</a:t>
            </a:r>
            <a:endParaRPr lang="ru-RU" b="0" i="0" dirty="0">
              <a:solidFill>
                <a:srgbClr val="FF0000"/>
              </a:solidFill>
              <a:effectLst/>
              <a:latin typeface="Montserra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8291" y="430160"/>
            <a:ext cx="3274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9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807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Итоговое сочинение (изложение)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437" y="1887325"/>
            <a:ext cx="1185025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СРОКИ ПРОВЕДЕНИЯ ИТОГОВОГО СОЧИНЕНИЯ (ИЗЛОЖЕНИЯ)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В </a:t>
            </a:r>
            <a:r>
              <a:rPr lang="ru-RU" sz="2000" b="1" dirty="0" smtClean="0"/>
              <a:t>2025 - 2026 </a:t>
            </a:r>
            <a:r>
              <a:rPr lang="ru-RU" sz="2000" b="1" dirty="0"/>
              <a:t>учебном году итоговое сочинение (</a:t>
            </a:r>
            <a:r>
              <a:rPr lang="ru-RU" sz="2000" b="1" dirty="0" smtClean="0"/>
              <a:t>изложение)</a:t>
            </a:r>
          </a:p>
          <a:p>
            <a:pPr algn="ctr"/>
            <a:r>
              <a:rPr lang="ru-RU" sz="2000" b="1" dirty="0" smtClean="0"/>
              <a:t>проводится </a:t>
            </a:r>
            <a:r>
              <a:rPr lang="ru-RU" sz="2000" b="1" dirty="0"/>
              <a:t>в следующие сроки </a:t>
            </a:r>
            <a:r>
              <a:rPr lang="ru-RU" sz="2000" dirty="0"/>
              <a:t> 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		</a:t>
            </a:r>
            <a:r>
              <a:rPr lang="ru-RU" sz="2000" b="1" i="1" u="sng" dirty="0" smtClean="0"/>
              <a:t>Основная дата</a:t>
            </a:r>
            <a:r>
              <a:rPr lang="ru-RU" sz="2000" b="1" i="1" dirty="0"/>
              <a:t>	</a:t>
            </a:r>
            <a:r>
              <a:rPr lang="ru-RU" sz="2000" b="1" i="1" dirty="0" smtClean="0"/>
              <a:t>								</a:t>
            </a:r>
            <a:r>
              <a:rPr lang="ru-RU" sz="2000" b="1" i="1" u="sng" dirty="0" smtClean="0"/>
              <a:t>Дополнительные даты</a:t>
            </a:r>
          </a:p>
          <a:p>
            <a:endParaRPr lang="ru-RU" sz="2000" b="1" i="1" u="sng" dirty="0"/>
          </a:p>
          <a:p>
            <a:r>
              <a:rPr lang="ru-RU" sz="2000" dirty="0" smtClean="0"/>
              <a:t>	</a:t>
            </a:r>
            <a:r>
              <a:rPr lang="ru-RU" sz="2000" dirty="0" smtClean="0"/>
              <a:t>03 </a:t>
            </a:r>
            <a:r>
              <a:rPr lang="ru-RU" sz="2000" dirty="0"/>
              <a:t>декабря </a:t>
            </a:r>
            <a:r>
              <a:rPr lang="ru-RU" sz="2000" dirty="0" smtClean="0"/>
              <a:t>2025 </a:t>
            </a:r>
            <a:r>
              <a:rPr lang="ru-RU" sz="2000" dirty="0" smtClean="0"/>
              <a:t>года</a:t>
            </a:r>
            <a:r>
              <a:rPr lang="ru-RU" sz="2000" dirty="0" smtClean="0">
                <a:solidFill>
                  <a:srgbClr val="FF0000"/>
                </a:solidFill>
              </a:rPr>
              <a:t>	</a:t>
            </a:r>
            <a:r>
              <a:rPr lang="ru-RU" sz="2000" dirty="0" smtClean="0"/>
              <a:t>					</a:t>
            </a:r>
            <a:r>
              <a:rPr lang="ru-RU" sz="2000" dirty="0" smtClean="0"/>
              <a:t>4 </a:t>
            </a:r>
            <a:r>
              <a:rPr lang="ru-RU" sz="2000" dirty="0"/>
              <a:t>февраля 2025 </a:t>
            </a:r>
            <a:r>
              <a:rPr lang="ru-RU" sz="2000" dirty="0" smtClean="0"/>
              <a:t>года   		</a:t>
            </a:r>
            <a:r>
              <a:rPr lang="ru-RU" sz="2000" dirty="0" smtClean="0"/>
              <a:t>8 </a:t>
            </a:r>
            <a:r>
              <a:rPr lang="ru-RU" sz="2000" dirty="0"/>
              <a:t>апреля 2025 </a:t>
            </a:r>
            <a:r>
              <a:rPr lang="ru-RU" sz="2000" dirty="0" smtClean="0"/>
              <a:t>года</a:t>
            </a:r>
          </a:p>
          <a:p>
            <a:r>
              <a:rPr lang="ru-RU" sz="2000" dirty="0" smtClean="0"/>
              <a:t>	(первая </a:t>
            </a:r>
            <a:r>
              <a:rPr lang="ru-RU" sz="2000" dirty="0"/>
              <a:t>среда </a:t>
            </a:r>
            <a:r>
              <a:rPr lang="ru-RU" sz="2000" dirty="0" smtClean="0"/>
              <a:t>декабря)				 </a:t>
            </a:r>
            <a:r>
              <a:rPr lang="ru-RU" sz="2000" dirty="0"/>
              <a:t>(первая среда </a:t>
            </a:r>
            <a:r>
              <a:rPr lang="ru-RU" sz="2000" dirty="0" smtClean="0"/>
              <a:t>февраля)		(вторая </a:t>
            </a:r>
            <a:r>
              <a:rPr lang="ru-RU" sz="2000" dirty="0"/>
              <a:t>среда апреля)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6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91" y="482845"/>
            <a:ext cx="11443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ИС(И) как </a:t>
            </a:r>
            <a:r>
              <a:rPr lang="ru-RU" b="1" u="sng" dirty="0"/>
              <a:t>условие допуска </a:t>
            </a:r>
            <a:r>
              <a:rPr lang="ru-RU" dirty="0"/>
              <a:t>к государственной итоговой аттестации по образовательным программам среднего общего образования (далее – ГИА) проводится в Ярославской области для обучающихся, экстернов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6327" y="2948863"/>
            <a:ext cx="11443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Продолжительность написания ИС(И) составляет 3 часа 55 </a:t>
            </a:r>
            <a:r>
              <a:rPr lang="ru-RU" dirty="0" smtClean="0"/>
              <a:t>минут (</a:t>
            </a:r>
            <a:r>
              <a:rPr lang="ru-RU" dirty="0"/>
              <a:t>235 минут)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9454" y="3872362"/>
            <a:ext cx="1127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день проведения ИС(И) в местах проведения ИС(И) </a:t>
            </a:r>
            <a:r>
              <a:rPr lang="ru-RU" b="1" u="sng" dirty="0"/>
              <a:t>могут присутствовать</a:t>
            </a:r>
            <a:r>
              <a:rPr lang="ru-RU" dirty="0"/>
              <a:t>: </a:t>
            </a: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общественные наблюдатели;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представители средств массовой </a:t>
            </a:r>
            <a:r>
              <a:rPr lang="ru-RU" dirty="0" smtClean="0"/>
              <a:t>информации;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должностные </a:t>
            </a:r>
            <a:r>
              <a:rPr lang="ru-RU" dirty="0"/>
              <a:t>лица </a:t>
            </a:r>
            <a:r>
              <a:rPr lang="ru-RU" dirty="0" err="1"/>
              <a:t>Рособрнадзора</a:t>
            </a:r>
            <a:r>
              <a:rPr lang="ru-RU" dirty="0"/>
              <a:t>, иные лица, определенные </a:t>
            </a:r>
            <a:r>
              <a:rPr lang="ru-RU" dirty="0" err="1"/>
              <a:t>Рособрнадзором</a:t>
            </a:r>
            <a:r>
              <a:rPr lang="ru-RU" dirty="0"/>
              <a:t>, а также специалисты отдела лицензирования, аккредитации и оценки качества в сфере образования, наделенные функцией надзора и контроля в сфере образования, министерства образования;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9454" y="1960342"/>
            <a:ext cx="1144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Итоговое сочинение (изложение) </a:t>
            </a:r>
            <a:r>
              <a:rPr lang="ru-RU" b="1" dirty="0"/>
              <a:t>начинается в 10.00 по местному </a:t>
            </a:r>
            <a:r>
              <a:rPr lang="ru-RU" b="1" dirty="0" smtClean="0"/>
              <a:t>времени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67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109" y="797296"/>
            <a:ext cx="896850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25. Итоговое сочинение (изложение) проводится в </a:t>
            </a:r>
            <a:r>
              <a:rPr lang="ru-RU" sz="2400" b="1" u="sng" dirty="0">
                <a:solidFill>
                  <a:srgbClr val="333333"/>
                </a:solidFill>
                <a:latin typeface="Arial" panose="020B0604020202020204" pitchFamily="34" charset="0"/>
              </a:rPr>
              <a:t>образовательных организациях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, в которых обучающиеся осваивают образовательные программы среднего общего образования, и (или) в местах, определенных ОИВ.</a:t>
            </a:r>
          </a:p>
          <a:p>
            <a:endParaRPr lang="ru-RU" sz="24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Для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проведения итогового сочинения (изложения) образовательными организациями, в которых обучающиеся осваивают образовательные программы среднего общего образования, и (или) ОИВ, учредителями, загранучреждениями </a:t>
            </a:r>
            <a:r>
              <a:rPr lang="ru-RU" sz="2400" b="1" u="sng" dirty="0">
                <a:solidFill>
                  <a:srgbClr val="333333"/>
                </a:solidFill>
                <a:latin typeface="Arial" panose="020B0604020202020204" pitchFamily="34" charset="0"/>
              </a:rPr>
              <a:t>создаются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:</a:t>
            </a:r>
          </a:p>
          <a:p>
            <a:endParaRPr lang="ru-RU" sz="24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) комиссия по проведению итогового сочинения 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изложения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);</a:t>
            </a:r>
          </a:p>
          <a:p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2) комиссия по проверке итогового сочинения (изложения).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810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272" y="1637760"/>
            <a:ext cx="101507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26. Комплекты тем итогового сочинения предоставляются </a:t>
            </a:r>
            <a:r>
              <a:rPr lang="ru-RU" sz="2400" b="1" u="sng" dirty="0">
                <a:solidFill>
                  <a:srgbClr val="333333"/>
                </a:solidFill>
                <a:latin typeface="Arial" panose="020B0604020202020204" pitchFamily="34" charset="0"/>
              </a:rPr>
              <a:t>в день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проведения итогового сочинения.</a:t>
            </a:r>
          </a:p>
          <a:p>
            <a:endParaRPr lang="ru-RU" sz="24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ru-RU" sz="2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Перечень тем итогового сочинения в день проведения итогового сочинения доступен  начиная </a:t>
            </a:r>
            <a:r>
              <a:rPr lang="ru-RU" sz="2400" b="1" u="sng" dirty="0">
                <a:solidFill>
                  <a:srgbClr val="333333"/>
                </a:solidFill>
                <a:latin typeface="Arial" panose="020B0604020202020204" pitchFamily="34" charset="0"/>
              </a:rPr>
              <a:t>с </a:t>
            </a:r>
            <a:r>
              <a:rPr lang="ru-RU" sz="2400" b="1" u="sng" dirty="0" smtClean="0">
                <a:solidFill>
                  <a:srgbClr val="333333"/>
                </a:solidFill>
                <a:latin typeface="Arial" panose="020B0604020202020204" pitchFamily="34" charset="0"/>
              </a:rPr>
              <a:t>09-45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на официальном </a:t>
            </a:r>
            <a:r>
              <a:rPr lang="ru-RU" sz="2400" dirty="0" err="1">
                <a:solidFill>
                  <a:srgbClr val="333333"/>
                </a:solidFill>
                <a:latin typeface="Arial" panose="020B0604020202020204" pitchFamily="34" charset="0"/>
              </a:rPr>
              <a:t>интернет-ресурсе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endParaRPr lang="ru-RU" sz="24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  <a:hlinkClick r:id="rId2"/>
              </a:rPr>
              <a:t>http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hlinkClick r:id="rId2"/>
              </a:rPr>
              <a:t>://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  <a:hlinkClick r:id="rId2"/>
              </a:rPr>
              <a:t>topic.rustest.ru/ViewThemes/ViewSingle?regionCode=76</a:t>
            </a:r>
            <a:endParaRPr lang="ru-RU" sz="24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ru-RU" sz="24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56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7017" y="249381"/>
            <a:ext cx="10178473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27. Во время проведения итогового сочинения (изложения) на рабочем столе участников итогового сочинения (изложения) помимо бланка регистрации и бланков записи (дополнительных бланков записи) </a:t>
            </a:r>
            <a:r>
              <a:rPr lang="ru-RU" sz="2000" b="1" u="sng" dirty="0">
                <a:solidFill>
                  <a:srgbClr val="333333"/>
                </a:solidFill>
                <a:latin typeface="Arial" panose="020B0604020202020204" pitchFamily="34" charset="0"/>
              </a:rPr>
              <a:t>находятся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:</a:t>
            </a:r>
          </a:p>
          <a:p>
            <a:endParaRPr lang="ru-RU" sz="20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ручка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(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гелевая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или капиллярная с чернилами черного цвета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);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документ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удостоверяющий личность;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для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участников итогового сочинения - орфографический словарь, выданный по месту проведения итогового сочинения; для участников итогового изложения - орфографический и толковый словари, выданные по месту проведения итогового изложения;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листы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бумаги для черновиков (далее - черновики), выданные по месту проведения итогового сочинения (изложения);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лекарства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(при необходимости);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продукты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питания для дополнительного приема пищи (перекус), бутилированная питьевая вода при условии, что упаковка указанных продуктов питания и воды, а также их потребление не будут отвлекать других участников итогового сочинения (изложения) от написания ими итогового сочинения (изложения) (при необходимости);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для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участников итогового сочинения (изложения) с ограниченными возможностями здоровья, участников итогового сочинения (изложения) - детей-инвалидов и инвалидов - специальные технические средства (при необходимости).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488" y="267855"/>
            <a:ext cx="1096356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28. Во время проведения итогового сочинения (изложения) </a:t>
            </a:r>
            <a:r>
              <a:rPr lang="ru-RU" sz="2400" b="1" u="sng" dirty="0">
                <a:solidFill>
                  <a:srgbClr val="333333"/>
                </a:solidFill>
                <a:latin typeface="Arial" panose="020B0604020202020204" pitchFamily="34" charset="0"/>
              </a:rPr>
              <a:t>запрещается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:</a:t>
            </a:r>
          </a:p>
          <a:p>
            <a:endParaRPr lang="ru-RU" sz="2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1) участникам итогового сочинения (изложения) - иметь при себе средства связи, фото-, аудио- и видеоаппаратуру, справочные материалы, письменные заметки и иные средства хранения и передачи информации, собственные орфографические и (или) толковые словари, пользоваться текстами литературного материала (художественными произведениями, дневниками, мемуарами, публицистикой, другими литературными источниками);</a:t>
            </a:r>
          </a:p>
          <a:p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2) членам комиссии по проведению итогового сочинения (изложения) - иметь при себе средства связи, фото-, аудио- и видеоаппаратуру, справочные материалы, письменные заметки и иные средства хранения и передачи информации, оказывать содействие участникам итогового сочинения (изложения).</a:t>
            </a:r>
          </a:p>
          <a:p>
            <a:endParaRPr lang="ru-RU" sz="24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Участники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итогового сочинения (изложения), нарушившие требования, установленные </a:t>
            </a:r>
            <a:r>
              <a:rPr lang="ru-RU" sz="2400" u="sng" dirty="0">
                <a:solidFill>
                  <a:srgbClr val="808080"/>
                </a:solidFill>
                <a:latin typeface="Arial" panose="020B0604020202020204" pitchFamily="34" charset="0"/>
                <a:hlinkClick r:id="rId2"/>
              </a:rPr>
              <a:t>подпунктом 1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 настоящего пункта, </a:t>
            </a:r>
            <a:r>
              <a:rPr lang="ru-RU" sz="2400" b="1" u="sng" dirty="0">
                <a:solidFill>
                  <a:srgbClr val="333333"/>
                </a:solidFill>
                <a:latin typeface="Arial" panose="020B0604020202020204" pitchFamily="34" charset="0"/>
              </a:rPr>
              <a:t>удаляются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 с итогового сочинения (изложения) членом комиссии по проведению итогового сочинения (изложения).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2932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  <a:softEdge rad="12700"/>
        </a:effectLst>
      </a:spPr>
      <a:bodyPr wrap="square">
        <a:spAutoFit/>
      </a:bodyPr>
      <a:lstStyle>
        <a:defPPr algn="ctr">
          <a:defRPr b="1" dirty="0" smtClean="0">
            <a:solidFill>
              <a:srgbClr val="002060"/>
            </a:solidFill>
            <a:latin typeface="+mn-lt"/>
            <a:ea typeface="Cambria" pitchFamily="18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677</TotalTime>
  <Words>1243</Words>
  <Application>Microsoft Office PowerPoint</Application>
  <PresentationFormat>Широкоэкранный</PresentationFormat>
  <Paragraphs>149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Book Antiqua</vt:lpstr>
      <vt:lpstr>Calibri</vt:lpstr>
      <vt:lpstr>Cambria</vt:lpstr>
      <vt:lpstr>Montserrat</vt:lpstr>
      <vt:lpstr>Times New Roman</vt:lpstr>
      <vt:lpstr>Trebuchet MS</vt:lpstr>
      <vt:lpstr>Wingdings</vt:lpstr>
      <vt:lpstr>Wingdings 3</vt:lpstr>
      <vt:lpstr>Аспект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Проведение ИС(И):  выдача дополнительного бланка записи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Пичугина Ольга Владимировна</dc:creator>
  <cp:lastModifiedBy>Пичугина Ольга Владимировна</cp:lastModifiedBy>
  <cp:revision>45</cp:revision>
  <dcterms:created xsi:type="dcterms:W3CDTF">2022-11-08T04:20:50Z</dcterms:created>
  <dcterms:modified xsi:type="dcterms:W3CDTF">2025-11-19T06:08:40Z</dcterms:modified>
</cp:coreProperties>
</file>